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1" r:id="rId2"/>
  </p:sldMasterIdLst>
  <p:notesMasterIdLst>
    <p:notesMasterId r:id="rId38"/>
  </p:notesMasterIdLst>
  <p:sldIdLst>
    <p:sldId id="256" r:id="rId3"/>
    <p:sldId id="259" r:id="rId4"/>
    <p:sldId id="262" r:id="rId5"/>
    <p:sldId id="329" r:id="rId6"/>
    <p:sldId id="279" r:id="rId7"/>
    <p:sldId id="263" r:id="rId8"/>
    <p:sldId id="268" r:id="rId9"/>
    <p:sldId id="264" r:id="rId10"/>
    <p:sldId id="322" r:id="rId11"/>
    <p:sldId id="310" r:id="rId12"/>
    <p:sldId id="266" r:id="rId13"/>
    <p:sldId id="283" r:id="rId14"/>
    <p:sldId id="290" r:id="rId15"/>
    <p:sldId id="284" r:id="rId16"/>
    <p:sldId id="285" r:id="rId17"/>
    <p:sldId id="286" r:id="rId18"/>
    <p:sldId id="291" r:id="rId19"/>
    <p:sldId id="292" r:id="rId20"/>
    <p:sldId id="293" r:id="rId21"/>
    <p:sldId id="306" r:id="rId22"/>
    <p:sldId id="314" r:id="rId23"/>
    <p:sldId id="315" r:id="rId24"/>
    <p:sldId id="316" r:id="rId25"/>
    <p:sldId id="317" r:id="rId26"/>
    <p:sldId id="311" r:id="rId27"/>
    <p:sldId id="334" r:id="rId28"/>
    <p:sldId id="318" r:id="rId29"/>
    <p:sldId id="312" r:id="rId30"/>
    <p:sldId id="323" r:id="rId31"/>
    <p:sldId id="319" r:id="rId32"/>
    <p:sldId id="299" r:id="rId33"/>
    <p:sldId id="320" r:id="rId34"/>
    <p:sldId id="330" r:id="rId35"/>
    <p:sldId id="331" r:id="rId36"/>
    <p:sldId id="332" r:id="rId3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19" autoAdjust="0"/>
    <p:restoredTop sz="94737" autoAdjust="0"/>
  </p:normalViewPr>
  <p:slideViewPr>
    <p:cSldViewPr>
      <p:cViewPr varScale="1">
        <p:scale>
          <a:sx n="97" d="100"/>
          <a:sy n="97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402FFF2-E424-4E5D-8A36-B9374574DB28}" type="datetimeFigureOut">
              <a:rPr lang="en-GB"/>
              <a:pPr>
                <a:defRPr/>
              </a:pPr>
              <a:t>04/06/2013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5062515-5E3D-447F-BDB9-5B18F78C85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945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9C0ED-D6DC-4AFA-8C69-6240ECA89913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111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67544" y="1628800"/>
            <a:ext cx="8280400" cy="4535487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7AE9-DAED-4E8C-9B8D-55C961E9883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49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932904-D328-4380-B1AE-7981F38D5AC2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CD688-CBAD-4EBF-A4E3-D5E1489845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05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A7B67A-DBA3-48AB-9645-ECECC2A25A77}" type="datetimeFigureOut">
              <a:rPr lang="en-GB" smtClean="0"/>
              <a:t>04/06/2013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9F452-37B8-43A5-B231-846F49E376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0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960B0-28B4-4883-8F5B-9BE852DE3C6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656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792163" y="981075"/>
            <a:ext cx="7812087" cy="150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3200" dirty="0" smtClean="0">
                <a:solidFill>
                  <a:schemeClr val="bg1"/>
                </a:solidFill>
              </a:rPr>
              <a:t>Session Title – Arial Size – 32 </a:t>
            </a:r>
          </a:p>
          <a:p>
            <a:pPr eaLnBrk="1" hangingPunct="1">
              <a:defRPr/>
            </a:pPr>
            <a:endParaRPr lang="en-GB" sz="3200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GB" sz="2800" i="1" dirty="0" smtClean="0">
                <a:solidFill>
                  <a:schemeClr val="bg1"/>
                </a:solidFill>
              </a:rPr>
              <a:t>Speaker Name – Arial Italics – Size 28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1620-2AF4-4162-AFE1-70F57073B2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085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792163" y="981075"/>
            <a:ext cx="7812087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3200" smtClean="0">
                <a:solidFill>
                  <a:schemeClr val="bg1"/>
                </a:solidFill>
              </a:rPr>
              <a:t>Any Questions?</a:t>
            </a:r>
          </a:p>
          <a:p>
            <a:pPr eaLnBrk="1" hangingPunct="1">
              <a:defRPr/>
            </a:pPr>
            <a:endParaRPr lang="en-GB" sz="3200" smtClean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en-GB" sz="3200" smtClean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082A2-9DEF-441F-8A4A-7B580158567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520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1638"/>
            <a:ext cx="9144000" cy="645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59575" y="6519863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0F05E26-6594-42D9-9CF5-6BACCBBC7D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0" r:id="rId2"/>
    <p:sldLayoutId id="214748371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6A6A6"/>
        </a:buClr>
        <a:buFont typeface="Wingdings" pitchFamily="2" charset="2"/>
        <a:buChar char="§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14375" indent="-357188" algn="l" rtl="0" eaLnBrk="1" fontAlgn="base" hangingPunct="1">
        <a:spcBef>
          <a:spcPct val="20000"/>
        </a:spcBef>
        <a:spcAft>
          <a:spcPct val="0"/>
        </a:spcAft>
        <a:buClr>
          <a:srgbClr val="A6A6A6"/>
        </a:buClr>
        <a:buFont typeface="Wingdings" pitchFamily="2" charset="2"/>
        <a:buChar char="§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1563" indent="-357188" algn="l" rtl="0" eaLnBrk="1" fontAlgn="base" hangingPunct="1">
        <a:spcBef>
          <a:spcPct val="20000"/>
        </a:spcBef>
        <a:spcAft>
          <a:spcPct val="0"/>
        </a:spcAft>
        <a:buClr>
          <a:srgbClr val="A6A6A6"/>
        </a:buClr>
        <a:buFont typeface="Wingdings" pitchFamily="2" charset="2"/>
        <a:buChar char="§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9863" indent="-368300" algn="l" rtl="0" eaLnBrk="1" fontAlgn="base" hangingPunct="1">
        <a:spcBef>
          <a:spcPct val="20000"/>
        </a:spcBef>
        <a:spcAft>
          <a:spcPct val="0"/>
        </a:spcAft>
        <a:buClr>
          <a:srgbClr val="A6A6A6"/>
        </a:buClr>
        <a:buFont typeface="Wingdings" pitchFamily="2" charset="2"/>
        <a:buChar char="§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97050" indent="-357188" algn="l" rtl="0" eaLnBrk="1" fontAlgn="base" hangingPunct="1">
        <a:spcBef>
          <a:spcPct val="20000"/>
        </a:spcBef>
        <a:spcAft>
          <a:spcPct val="0"/>
        </a:spcAft>
        <a:buClr>
          <a:srgbClr val="A6A6A6"/>
        </a:buClr>
        <a:buFont typeface="Wingdings" pitchFamily="2" charset="2"/>
        <a:buChar char="§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79375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59575" y="6519863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BD17A85-5A4C-4989-9F32-7F136894DF2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2053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165725"/>
            <a:ext cx="21590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Microsoft_Word_97_-_2003_Document1.doc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"/>
          <p:cNvSpPr txBox="1">
            <a:spLocks noChangeArrowheads="1"/>
          </p:cNvSpPr>
          <p:nvPr/>
        </p:nvSpPr>
        <p:spPr bwMode="auto">
          <a:xfrm>
            <a:off x="792163" y="981075"/>
            <a:ext cx="7812087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 dirty="0">
                <a:solidFill>
                  <a:schemeClr val="bg1"/>
                </a:solidFill>
              </a:rPr>
              <a:t>Effective Identification and Management of Compliance Risks </a:t>
            </a:r>
          </a:p>
          <a:p>
            <a:pPr eaLnBrk="1" hangingPunct="1"/>
            <a:endParaRPr lang="en-GB" sz="3200" dirty="0">
              <a:solidFill>
                <a:schemeClr val="bg1"/>
              </a:solidFill>
            </a:endParaRPr>
          </a:p>
          <a:p>
            <a:pPr eaLnBrk="1" hangingPunct="1"/>
            <a:r>
              <a:rPr lang="en-GB" sz="2800" i="1" dirty="0">
                <a:solidFill>
                  <a:schemeClr val="bg1"/>
                </a:solidFill>
              </a:rPr>
              <a:t>Peter Scott, </a:t>
            </a:r>
          </a:p>
        </p:txBody>
      </p:sp>
      <p:sp>
        <p:nvSpPr>
          <p:cNvPr id="5123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724A1E-3B35-4928-A274-233DBAFB69BD}" type="slidenum">
              <a:rPr lang="en-GB" smtClean="0">
                <a:solidFill>
                  <a:schemeClr val="bg1"/>
                </a:solidFill>
              </a:rPr>
              <a:pPr eaLnBrk="1" hangingPunct="1"/>
              <a:t>1</a:t>
            </a:fld>
            <a:endParaRPr lang="en-GB" smtClean="0">
              <a:solidFill>
                <a:schemeClr val="bg1"/>
              </a:solidFill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2" y="3162226"/>
            <a:ext cx="4067869" cy="114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92162" y="3933056"/>
            <a:ext cx="2555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 smtClean="0">
                <a:solidFill>
                  <a:schemeClr val="bg1"/>
                </a:solidFill>
              </a:rPr>
              <a:t>Peter Scott Consulting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ChangeArrowheads="1"/>
          </p:cNvSpPr>
          <p:nvPr/>
        </p:nvSpPr>
        <p:spPr bwMode="auto">
          <a:xfrm>
            <a:off x="323076" y="0"/>
            <a:ext cx="838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endParaRPr lang="en-GB" sz="3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4" name="AutoShape 3"/>
          <p:cNvSpPr>
            <a:spLocks noChangeArrowheads="1"/>
          </p:cNvSpPr>
          <p:nvPr/>
        </p:nvSpPr>
        <p:spPr bwMode="auto">
          <a:xfrm rot="3586185">
            <a:off x="4861933" y="1930813"/>
            <a:ext cx="2430882" cy="1310645"/>
          </a:xfrm>
          <a:prstGeom prst="curvedDownArrow">
            <a:avLst>
              <a:gd name="adj1" fmla="val 40359"/>
              <a:gd name="adj2" fmla="val 80718"/>
              <a:gd name="adj3" fmla="val 33333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GB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5219700" y="4168775"/>
            <a:ext cx="259266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2. Developing effective control measures 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250825" y="3353177"/>
            <a:ext cx="45719" cy="28623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buFontTx/>
              <a:buChar char="•"/>
              <a:defRPr/>
            </a:pPr>
            <a:endParaRPr lang="en-GB" sz="18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+mn-cs"/>
            </a:endParaRPr>
          </a:p>
          <a:p>
            <a:pPr eaLnBrk="0" hangingPunct="0">
              <a:defRPr/>
            </a:pPr>
            <a:endParaRPr lang="en-GB" sz="18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+mn-cs"/>
            </a:endParaRPr>
          </a:p>
          <a:p>
            <a:pPr eaLnBrk="0" hangingPunct="0">
              <a:buFontTx/>
              <a:buChar char="•"/>
              <a:defRPr/>
            </a:pP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+mn-cs"/>
              </a:rPr>
              <a:t>y </a:t>
            </a:r>
            <a:r>
              <a:rPr lang="en-GB" sz="1800" b="1" dirty="0">
                <a:solidFill>
                  <a:schemeClr val="bg1"/>
                </a:solidFill>
                <a:latin typeface="Arial" charset="0"/>
                <a:cs typeface="+mn-cs"/>
              </a:rPr>
              <a:t>to one</a:t>
            </a:r>
            <a:endParaRPr lang="en-GB" b="1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4071957"/>
            <a:ext cx="3024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3. Monitoring and reviewing the effectiveness of your risk management procedures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 rot="8640000">
            <a:off x="3513660" y="4401459"/>
            <a:ext cx="1723804" cy="1854740"/>
          </a:xfrm>
          <a:prstGeom prst="curvedDownArrow">
            <a:avLst>
              <a:gd name="adj1" fmla="val 40359"/>
              <a:gd name="adj2" fmla="val 50000"/>
              <a:gd name="adj3" fmla="val 33333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GB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 rot="17640000">
            <a:off x="615520" y="1915961"/>
            <a:ext cx="2659194" cy="1366927"/>
          </a:xfrm>
          <a:prstGeom prst="curvedDownArrow">
            <a:avLst>
              <a:gd name="adj1" fmla="val 40359"/>
              <a:gd name="adj2" fmla="val 80718"/>
              <a:gd name="adj3" fmla="val 33333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buFontTx/>
              <a:buChar char="•"/>
              <a:defRPr/>
            </a:pPr>
            <a:endParaRPr lang="en-GB" b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776" y="620688"/>
            <a:ext cx="4464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1. Identifying and assessing compliance risks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 smtClean="0"/>
              <a:t>Some processes to identify compliance risks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544" y="1052736"/>
            <a:ext cx="8280400" cy="511155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 combination of - </a:t>
            </a:r>
          </a:p>
          <a:p>
            <a:endParaRPr lang="en-GB" dirty="0"/>
          </a:p>
          <a:p>
            <a:r>
              <a:rPr lang="en-GB" dirty="0" smtClean="0"/>
              <a:t>Pre – file opening [online] mandatory matter level risk management questionnaires</a:t>
            </a:r>
          </a:p>
          <a:p>
            <a:r>
              <a:rPr lang="en-GB" dirty="0" smtClean="0"/>
              <a:t>Exception reporting</a:t>
            </a:r>
          </a:p>
          <a:p>
            <a:r>
              <a:rPr lang="en-GB" dirty="0" smtClean="0"/>
              <a:t>‘Independent’ file reviews</a:t>
            </a:r>
            <a:endParaRPr lang="en-GB" dirty="0"/>
          </a:p>
          <a:p>
            <a:r>
              <a:rPr lang="en-GB" dirty="0" smtClean="0"/>
              <a:t>Positive confirmation of compliance</a:t>
            </a:r>
          </a:p>
          <a:p>
            <a:r>
              <a:rPr lang="en-GB" dirty="0"/>
              <a:t>Voluntary reporting</a:t>
            </a:r>
            <a:r>
              <a:rPr lang="en-GB" dirty="0" smtClean="0"/>
              <a:t>?</a:t>
            </a:r>
            <a:endParaRPr lang="en-GB" dirty="0"/>
          </a:p>
          <a:p>
            <a:r>
              <a:rPr lang="en-GB" dirty="0" smtClean="0"/>
              <a:t>Claims </a:t>
            </a:r>
            <a:r>
              <a:rPr lang="en-GB" dirty="0"/>
              <a:t>and complaints monitoring</a:t>
            </a:r>
          </a:p>
          <a:p>
            <a:r>
              <a:rPr lang="en-GB" dirty="0"/>
              <a:t>Financial measurement and reporting</a:t>
            </a:r>
          </a:p>
          <a:p>
            <a:r>
              <a:rPr lang="en-GB" dirty="0" smtClean="0"/>
              <a:t>Supervision </a:t>
            </a:r>
            <a:endParaRPr lang="en-GB" dirty="0"/>
          </a:p>
          <a:p>
            <a:r>
              <a:rPr lang="en-GB" dirty="0" smtClean="0"/>
              <a:t>Gap analysis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Such processes are likely to identify the existence, the frequency, the severity and the causes of compliance failures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467AE9-DAED-4E8C-9B8D-55C961E98838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1920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examples of compliance risks identifiable in these ways ….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Failure to achieve SRA Principles and outcomes</a:t>
            </a:r>
          </a:p>
          <a:p>
            <a:r>
              <a:rPr lang="en-GB" dirty="0" smtClean="0"/>
              <a:t>Client inception </a:t>
            </a:r>
          </a:p>
          <a:p>
            <a:r>
              <a:rPr lang="en-GB" dirty="0" smtClean="0"/>
              <a:t>Matter inception</a:t>
            </a:r>
          </a:p>
          <a:p>
            <a:r>
              <a:rPr lang="en-GB" dirty="0" smtClean="0"/>
              <a:t>Doing the work</a:t>
            </a:r>
          </a:p>
          <a:p>
            <a:r>
              <a:rPr lang="en-GB" dirty="0" smtClean="0"/>
              <a:t>Financial controls</a:t>
            </a:r>
          </a:p>
          <a:p>
            <a:r>
              <a:rPr lang="en-GB" dirty="0" smtClean="0"/>
              <a:t>SRA Accounts Rules 2011</a:t>
            </a:r>
          </a:p>
          <a:p>
            <a:r>
              <a:rPr lang="en-GB" dirty="0" smtClean="0"/>
              <a:t>Management of your firm</a:t>
            </a:r>
          </a:p>
          <a:p>
            <a:r>
              <a:rPr lang="en-GB" dirty="0" smtClean="0"/>
              <a:t>Your people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467AE9-DAED-4E8C-9B8D-55C961E98838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07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SRA Code of Conduct outcomes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Use gap analysis and group brainstorming sessions to identify the gaps in your compliance</a:t>
            </a:r>
          </a:p>
          <a:p>
            <a:endParaRPr lang="en-GB" dirty="0"/>
          </a:p>
          <a:p>
            <a:r>
              <a:rPr lang="en-GB" dirty="0" smtClean="0"/>
              <a:t>Are we achieving this outcome?</a:t>
            </a:r>
          </a:p>
          <a:p>
            <a:r>
              <a:rPr lang="en-GB" dirty="0" smtClean="0"/>
              <a:t>If not, where are the gaps?</a:t>
            </a:r>
          </a:p>
          <a:p>
            <a:r>
              <a:rPr lang="en-GB" dirty="0" smtClean="0"/>
              <a:t>Why are we not achieving this outcome?</a:t>
            </a:r>
          </a:p>
          <a:p>
            <a:r>
              <a:rPr lang="en-GB" dirty="0"/>
              <a:t>What will we need to do to achieve this outcome</a:t>
            </a:r>
            <a:r>
              <a:rPr lang="en-GB" dirty="0" smtClean="0"/>
              <a:t>?</a:t>
            </a:r>
          </a:p>
          <a:p>
            <a:r>
              <a:rPr lang="en-GB" dirty="0" smtClean="0"/>
              <a:t>What could be the consequences / impact on our firm?</a:t>
            </a:r>
          </a:p>
          <a:p>
            <a:r>
              <a:rPr lang="en-GB" dirty="0" smtClean="0"/>
              <a:t>How should we prioritise our efforts to fill in the gaps?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467AE9-DAED-4E8C-9B8D-55C961E98838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76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Client inception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Do you</a:t>
            </a:r>
            <a:r>
              <a:rPr lang="en-GB" b="1" i="1" dirty="0" smtClean="0"/>
              <a:t> really </a:t>
            </a:r>
            <a:r>
              <a:rPr lang="en-GB" dirty="0" smtClean="0"/>
              <a:t>know your client?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Do you have procedures and controls in place for vetting and approving new (and existing) clients?</a:t>
            </a:r>
          </a:p>
          <a:p>
            <a:pPr marL="0" indent="0">
              <a:buNone/>
            </a:pPr>
            <a:r>
              <a:rPr lang="en-GB" dirty="0" smtClean="0"/>
              <a:t>      -  Where did the client come from?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-  Why has the client chosen your firm?</a:t>
            </a:r>
          </a:p>
          <a:p>
            <a:pPr marL="0" indent="0">
              <a:buNone/>
            </a:pPr>
            <a:r>
              <a:rPr lang="en-GB" dirty="0" smtClean="0"/>
              <a:t>      -  Experience with previous lawyers?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-  If a former client, your previous experience?    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Can your procedures be by-passed? </a:t>
            </a:r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Recorded levels of compliance? 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Do you have a risk committee to adjudicate on such matters?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467AE9-DAED-4E8C-9B8D-55C961E98838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086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Matter inception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Do you have procedures and controls in place for vetting and approving new matters, including –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-  Conflicts of interests?</a:t>
            </a:r>
          </a:p>
          <a:p>
            <a:pPr marL="0" indent="0">
              <a:buNone/>
            </a:pPr>
            <a:r>
              <a:rPr lang="en-GB" dirty="0" smtClean="0"/>
              <a:t>     -  Nature of the work and your experience / skills?</a:t>
            </a:r>
          </a:p>
          <a:p>
            <a:pPr marL="0" indent="0">
              <a:buNone/>
            </a:pPr>
            <a:r>
              <a:rPr lang="en-GB" dirty="0" smtClean="0"/>
              <a:t>     -  Supervision required?</a:t>
            </a:r>
          </a:p>
          <a:p>
            <a:pPr marL="0" indent="0">
              <a:buNone/>
            </a:pPr>
            <a:r>
              <a:rPr lang="en-GB" dirty="0" smtClean="0"/>
              <a:t>     -  How busy are you?</a:t>
            </a:r>
          </a:p>
          <a:p>
            <a:pPr marL="0" indent="0">
              <a:buNone/>
            </a:pPr>
            <a:r>
              <a:rPr lang="en-GB" dirty="0" smtClean="0"/>
              <a:t>     -  PI cover adequate?</a:t>
            </a:r>
          </a:p>
          <a:p>
            <a:pPr marL="0" indent="0">
              <a:buNone/>
            </a:pPr>
            <a:r>
              <a:rPr lang="en-GB" dirty="0" smtClean="0"/>
              <a:t>     -  Engagement letters checked , sent and copy returned?   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Are the above embedded into your systems to prevent being by-passed?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Recorded levels of compliance?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Do you have a risk committee to adjudicate on the above? 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CD688-CBAD-4EBF-A4E3-D5E1489845C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744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Doing the work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b="0" dirty="0" smtClean="0"/>
              <a:t>Do you have procedures and controls for ….</a:t>
            </a:r>
            <a:endParaRPr lang="en-GB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Delegation / supervision based on risk rating of clients and matters?</a:t>
            </a:r>
          </a:p>
          <a:p>
            <a:r>
              <a:rPr lang="en-GB" dirty="0" smtClean="0"/>
              <a:t>Key dates and time limits?</a:t>
            </a:r>
          </a:p>
          <a:p>
            <a:r>
              <a:rPr lang="en-GB" dirty="0" smtClean="0"/>
              <a:t>Undertakings?</a:t>
            </a:r>
          </a:p>
          <a:p>
            <a:r>
              <a:rPr lang="en-GB" dirty="0" smtClean="0"/>
              <a:t>Opinion letters?</a:t>
            </a:r>
          </a:p>
          <a:p>
            <a:r>
              <a:rPr lang="en-GB" dirty="0" smtClean="0"/>
              <a:t>File management?</a:t>
            </a:r>
          </a:p>
          <a:p>
            <a:r>
              <a:rPr lang="en-GB" dirty="0" smtClean="0"/>
              <a:t>File reviews?</a:t>
            </a:r>
          </a:p>
          <a:p>
            <a:r>
              <a:rPr lang="en-GB" dirty="0" smtClean="0"/>
              <a:t>International work and international offices?</a:t>
            </a:r>
          </a:p>
          <a:p>
            <a:r>
              <a:rPr lang="en-GB" dirty="0" smtClean="0"/>
              <a:t>Multiple use of advice / systemic loss?</a:t>
            </a:r>
          </a:p>
          <a:p>
            <a:r>
              <a:rPr lang="en-GB" dirty="0" smtClean="0"/>
              <a:t>Use of third parties?</a:t>
            </a:r>
          </a:p>
          <a:p>
            <a:r>
              <a:rPr lang="en-GB" dirty="0" smtClean="0"/>
              <a:t>Loss of confidential information?</a:t>
            </a:r>
          </a:p>
          <a:p>
            <a:r>
              <a:rPr lang="en-GB" dirty="0" smtClean="0"/>
              <a:t>Client care?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Recorded levels of compliance?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467AE9-DAED-4E8C-9B8D-55C961E98838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5548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Financial controls </a:t>
            </a:r>
            <a:br>
              <a:rPr lang="en-GB" dirty="0" smtClean="0"/>
            </a:br>
            <a:r>
              <a:rPr lang="en-GB" b="0" dirty="0" smtClean="0">
                <a:solidFill>
                  <a:srgbClr val="FF0000"/>
                </a:solidFill>
              </a:rPr>
              <a:t>What do you measure and report on?</a:t>
            </a:r>
            <a:br>
              <a:rPr lang="en-GB" b="0" dirty="0" smtClean="0">
                <a:solidFill>
                  <a:srgbClr val="FF0000"/>
                </a:solidFill>
              </a:rPr>
            </a:br>
            <a:r>
              <a:rPr lang="en-GB" b="0" dirty="0" smtClean="0">
                <a:solidFill>
                  <a:srgbClr val="FF0000"/>
                </a:solidFill>
              </a:rPr>
              <a:t>Quality of your financial management? </a:t>
            </a:r>
            <a:endParaRPr lang="en-GB" b="0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544" y="1628800"/>
            <a:ext cx="4104456" cy="4535487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Cash flow</a:t>
            </a:r>
          </a:p>
          <a:p>
            <a:endParaRPr lang="en-GB" b="1" dirty="0" smtClean="0"/>
          </a:p>
          <a:p>
            <a:r>
              <a:rPr lang="en-GB" dirty="0" smtClean="0"/>
              <a:t>Credit checks / money on account / frequency of billing / credit terms?</a:t>
            </a:r>
          </a:p>
          <a:p>
            <a:r>
              <a:rPr lang="en-GB" dirty="0" smtClean="0"/>
              <a:t>Levels of work in progress and debtors?</a:t>
            </a:r>
          </a:p>
          <a:p>
            <a:r>
              <a:rPr lang="en-GB" dirty="0" smtClean="0"/>
              <a:t>Cash flow forecasts and variance reports?</a:t>
            </a:r>
          </a:p>
          <a:p>
            <a:r>
              <a:rPr lang="en-GB" dirty="0" smtClean="0"/>
              <a:t>Cash generation plans?</a:t>
            </a:r>
          </a:p>
          <a:p>
            <a:r>
              <a:rPr lang="en-GB" dirty="0" smtClean="0"/>
              <a:t>Banking covenants?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467AE9-DAED-4E8C-9B8D-55C961E98838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508104" y="1700808"/>
            <a:ext cx="33843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  <a:r>
              <a:rPr lang="en-GB" b="1" dirty="0"/>
              <a:t>Profitability</a:t>
            </a:r>
          </a:p>
          <a:p>
            <a:endParaRPr lang="en-GB" dirty="0"/>
          </a:p>
          <a:p>
            <a:pPr marL="285750" indent="-285750">
              <a:buClr>
                <a:schemeClr val="bg1">
                  <a:lumMod val="65000"/>
                </a:schemeClr>
              </a:buClr>
              <a:buFont typeface="Wingdings" pitchFamily="2" charset="2"/>
              <a:buChar char="§"/>
            </a:pPr>
            <a:r>
              <a:rPr lang="en-GB" dirty="0"/>
              <a:t>Budgets</a:t>
            </a:r>
            <a:r>
              <a:rPr lang="en-GB" dirty="0" smtClean="0"/>
              <a:t>?</a:t>
            </a:r>
          </a:p>
          <a:p>
            <a:pPr marL="285750" indent="-285750">
              <a:buClr>
                <a:schemeClr val="bg1">
                  <a:lumMod val="65000"/>
                </a:schemeClr>
              </a:buClr>
              <a:buFont typeface="Wingdings" pitchFamily="2" charset="2"/>
              <a:buChar char="§"/>
            </a:pPr>
            <a:endParaRPr lang="en-GB" dirty="0"/>
          </a:p>
          <a:p>
            <a:pPr marL="285750" indent="-285750">
              <a:buClr>
                <a:schemeClr val="bg1">
                  <a:lumMod val="65000"/>
                </a:schemeClr>
              </a:buClr>
              <a:buFont typeface="Wingdings" pitchFamily="2" charset="2"/>
              <a:buChar char="§"/>
            </a:pPr>
            <a:r>
              <a:rPr lang="en-GB" dirty="0" smtClean="0"/>
              <a:t>Full time </a:t>
            </a:r>
            <a:r>
              <a:rPr lang="en-GB" dirty="0"/>
              <a:t>recording</a:t>
            </a:r>
            <a:r>
              <a:rPr lang="en-GB" dirty="0" smtClean="0"/>
              <a:t>?</a:t>
            </a:r>
          </a:p>
          <a:p>
            <a:pPr marL="285750" indent="-285750">
              <a:buClr>
                <a:schemeClr val="bg1">
                  <a:lumMod val="65000"/>
                </a:schemeClr>
              </a:buClr>
              <a:buFont typeface="Wingdings" pitchFamily="2" charset="2"/>
              <a:buChar char="§"/>
            </a:pPr>
            <a:endParaRPr lang="en-GB" dirty="0" smtClean="0"/>
          </a:p>
          <a:p>
            <a:pPr marL="285750" indent="-285750">
              <a:buClr>
                <a:schemeClr val="bg1">
                  <a:lumMod val="65000"/>
                </a:schemeClr>
              </a:buClr>
              <a:buFont typeface="Wingdings" pitchFamily="2" charset="2"/>
              <a:buChar char="§"/>
            </a:pPr>
            <a:r>
              <a:rPr lang="en-GB" dirty="0"/>
              <a:t>Input reports</a:t>
            </a:r>
            <a:r>
              <a:rPr lang="en-GB" dirty="0" smtClean="0"/>
              <a:t>?</a:t>
            </a:r>
          </a:p>
          <a:p>
            <a:pPr marL="285750" indent="-285750">
              <a:buClr>
                <a:schemeClr val="bg1">
                  <a:lumMod val="65000"/>
                </a:schemeClr>
              </a:buClr>
              <a:buFont typeface="Wingdings" pitchFamily="2" charset="2"/>
              <a:buChar char="§"/>
            </a:pPr>
            <a:endParaRPr lang="en-GB" dirty="0" smtClean="0"/>
          </a:p>
          <a:p>
            <a:pPr marL="285750" indent="-285750">
              <a:buClr>
                <a:schemeClr val="bg1">
                  <a:lumMod val="65000"/>
                </a:schemeClr>
              </a:buClr>
              <a:buFont typeface="Wingdings" pitchFamily="2" charset="2"/>
              <a:buChar char="§"/>
            </a:pPr>
            <a:r>
              <a:rPr lang="en-GB" dirty="0"/>
              <a:t>Pricing</a:t>
            </a:r>
            <a:r>
              <a:rPr lang="en-GB" dirty="0" smtClean="0"/>
              <a:t>?</a:t>
            </a:r>
          </a:p>
          <a:p>
            <a:pPr marL="285750" indent="-285750">
              <a:buClr>
                <a:schemeClr val="bg1">
                  <a:lumMod val="65000"/>
                </a:schemeClr>
              </a:buClr>
              <a:buFont typeface="Wingdings" pitchFamily="2" charset="2"/>
              <a:buChar char="§"/>
            </a:pPr>
            <a:endParaRPr lang="en-GB" dirty="0"/>
          </a:p>
          <a:p>
            <a:pPr marL="285750" indent="-285750">
              <a:buClr>
                <a:schemeClr val="bg1">
                  <a:lumMod val="65000"/>
                </a:schemeClr>
              </a:buClr>
              <a:buFont typeface="Wingdings" pitchFamily="2" charset="2"/>
              <a:buChar char="§"/>
            </a:pPr>
            <a:r>
              <a:rPr lang="en-GB" dirty="0"/>
              <a:t>Write – off </a:t>
            </a:r>
            <a:r>
              <a:rPr lang="en-GB" dirty="0" smtClean="0"/>
              <a:t>controls on wip and debtors?</a:t>
            </a:r>
            <a:endParaRPr lang="en-GB" dirty="0"/>
          </a:p>
          <a:p>
            <a:pPr marL="285750" indent="-285750">
              <a:buClr>
                <a:schemeClr val="bg1">
                  <a:lumMod val="65000"/>
                </a:schemeClr>
              </a:buClr>
              <a:buFont typeface="Wingdings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661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SRA Accounts Rules 2011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544" y="908720"/>
            <a:ext cx="8280400" cy="5255567"/>
          </a:xfrm>
        </p:spPr>
        <p:txBody>
          <a:bodyPr/>
          <a:lstStyle/>
          <a:p>
            <a:r>
              <a:rPr lang="en-GB" dirty="0" smtClean="0"/>
              <a:t>What procedures </a:t>
            </a:r>
            <a:r>
              <a:rPr lang="en-GB" dirty="0"/>
              <a:t>and controls </a:t>
            </a:r>
            <a:r>
              <a:rPr lang="en-GB" dirty="0" smtClean="0"/>
              <a:t>do you have in place in </a:t>
            </a:r>
            <a:r>
              <a:rPr lang="en-GB" dirty="0"/>
              <a:t>relation to </a:t>
            </a:r>
            <a:r>
              <a:rPr lang="en-GB" dirty="0" smtClean="0"/>
              <a:t>-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-  Your accounts department’s</a:t>
            </a:r>
            <a:r>
              <a:rPr lang="en-GB" b="1" i="1" dirty="0" smtClean="0"/>
              <a:t> ability </a:t>
            </a:r>
            <a:r>
              <a:rPr lang="en-GB" dirty="0" smtClean="0"/>
              <a:t>to Identify risks to client money?</a:t>
            </a:r>
          </a:p>
          <a:p>
            <a:pPr marL="0" indent="0">
              <a:buNone/>
            </a:pPr>
            <a:r>
              <a:rPr lang="en-GB" dirty="0" smtClean="0"/>
              <a:t>    -   Authority limits?</a:t>
            </a:r>
          </a:p>
          <a:p>
            <a:pPr marL="0" indent="0">
              <a:buNone/>
            </a:pPr>
            <a:r>
              <a:rPr lang="en-GB" dirty="0" smtClean="0"/>
              <a:t>    -   Using client account to provide banking facilities?</a:t>
            </a:r>
          </a:p>
          <a:p>
            <a:pPr marL="0" indent="0">
              <a:buNone/>
            </a:pPr>
            <a:r>
              <a:rPr lang="en-GB" dirty="0" smtClean="0"/>
              <a:t>    -   Interest on client money?</a:t>
            </a:r>
          </a:p>
          <a:p>
            <a:pPr marL="0" indent="0">
              <a:buNone/>
            </a:pPr>
            <a:r>
              <a:rPr lang="en-GB" dirty="0" smtClean="0"/>
              <a:t>    -   Residual client account balances / file closing procedures?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Do you have a breaches register?</a:t>
            </a:r>
            <a:endParaRPr lang="en-GB" dirty="0"/>
          </a:p>
          <a:p>
            <a:r>
              <a:rPr lang="en-GB" dirty="0" smtClean="0"/>
              <a:t>Awareness by your lawyers of the Accounts Rules? / training?</a:t>
            </a:r>
          </a:p>
          <a:p>
            <a:r>
              <a:rPr lang="en-GB" dirty="0" smtClean="0"/>
              <a:t>Does your COFA have a working knowledge of the Accounts Rules?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467AE9-DAED-4E8C-9B8D-55C961E98838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885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of your firm?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544" y="1268760"/>
            <a:ext cx="8280400" cy="489552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Do you have a tested and sufficiently resourced management structure to deal with –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Finance?</a:t>
            </a:r>
          </a:p>
          <a:p>
            <a:r>
              <a:rPr lang="en-GB" dirty="0" smtClean="0"/>
              <a:t>Risk and compliance?</a:t>
            </a:r>
          </a:p>
          <a:p>
            <a:r>
              <a:rPr lang="en-GB" dirty="0" smtClean="0"/>
              <a:t>KM? </a:t>
            </a:r>
          </a:p>
          <a:p>
            <a:r>
              <a:rPr lang="en-GB" dirty="0" smtClean="0"/>
              <a:t>AML / fraud?</a:t>
            </a:r>
          </a:p>
          <a:p>
            <a:r>
              <a:rPr lang="en-GB" dirty="0" smtClean="0"/>
              <a:t>Client care / quality standards?</a:t>
            </a:r>
          </a:p>
          <a:p>
            <a:r>
              <a:rPr lang="en-GB" dirty="0" smtClean="0"/>
              <a:t>Reputation?</a:t>
            </a:r>
          </a:p>
          <a:p>
            <a:r>
              <a:rPr lang="en-GB" dirty="0" smtClean="0"/>
              <a:t>Outsourcing?</a:t>
            </a:r>
          </a:p>
          <a:p>
            <a:r>
              <a:rPr lang="en-GB" dirty="0" smtClean="0"/>
              <a:t>Business planning and continuity?</a:t>
            </a:r>
          </a:p>
          <a:p>
            <a:r>
              <a:rPr lang="en-GB" dirty="0" smtClean="0"/>
              <a:t>People?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How do you document your management of the above risks?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467AE9-DAED-4E8C-9B8D-55C961E98838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9175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What is risk?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8313" y="1628775"/>
            <a:ext cx="8280400" cy="4535488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Exposure to the possibility of suffering or harm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The chance of bad things happening</a:t>
            </a:r>
          </a:p>
          <a:p>
            <a:pPr eaLnBrk="1" hangingPunct="1"/>
            <a:endParaRPr lang="en-US" dirty="0">
              <a:latin typeface="Arial" charset="0"/>
              <a:cs typeface="Arial" charset="0"/>
            </a:endParaRPr>
          </a:p>
          <a:p>
            <a:pPr marL="0" indent="0" eaLnBrk="1" hangingPunct="1">
              <a:buNone/>
            </a:pPr>
            <a:endParaRPr lang="en-US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The probability of which may or may not be measurable – </a:t>
            </a:r>
            <a:r>
              <a:rPr lang="en-US" sz="1400" i="1" dirty="0" smtClean="0">
                <a:latin typeface="Arial" charset="0"/>
                <a:cs typeface="Arial" charset="0"/>
              </a:rPr>
              <a:t>Seldon &amp; Pennance Everyman’s Dictionary of Economics</a:t>
            </a:r>
          </a:p>
          <a:p>
            <a:pPr eaLnBrk="1" hangingPunct="1"/>
            <a:endParaRPr lang="en-US" i="1" dirty="0">
              <a:latin typeface="Arial" charset="0"/>
              <a:cs typeface="Arial" charset="0"/>
            </a:endParaRPr>
          </a:p>
          <a:p>
            <a:pPr eaLnBrk="1" hangingPunct="1"/>
            <a:endParaRPr lang="en-US" i="1" dirty="0" smtClean="0"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What gets measured </a:t>
            </a:r>
            <a:r>
              <a:rPr lang="en-US" i="1" dirty="0" smtClean="0">
                <a:latin typeface="Arial" charset="0"/>
                <a:cs typeface="Arial" charset="0"/>
              </a:rPr>
              <a:t>effectively</a:t>
            </a:r>
            <a:r>
              <a:rPr lang="en-US" dirty="0" smtClean="0">
                <a:latin typeface="Arial" charset="0"/>
                <a:cs typeface="Arial" charset="0"/>
              </a:rPr>
              <a:t> and </a:t>
            </a:r>
            <a:r>
              <a:rPr lang="en-US" dirty="0">
                <a:latin typeface="Arial" charset="0"/>
                <a:cs typeface="Arial" charset="0"/>
              </a:rPr>
              <a:t>as a result </a:t>
            </a:r>
            <a:r>
              <a:rPr lang="en-US" i="1" dirty="0">
                <a:latin typeface="Arial" charset="0"/>
                <a:cs typeface="Arial" charset="0"/>
              </a:rPr>
              <a:t>has </a:t>
            </a:r>
            <a:r>
              <a:rPr lang="en-US" i="1" dirty="0" smtClean="0">
                <a:latin typeface="Arial" charset="0"/>
                <a:cs typeface="Arial" charset="0"/>
              </a:rPr>
              <a:t>a consequence</a:t>
            </a:r>
            <a:r>
              <a:rPr lang="en-US" dirty="0" smtClean="0">
                <a:latin typeface="Arial" charset="0"/>
                <a:cs typeface="Arial" charset="0"/>
              </a:rPr>
              <a:t>, gets done </a:t>
            </a:r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90B59D-4208-47E5-851F-43D8F0AA0CC1}" type="slidenum">
              <a:rPr lang="en-GB" smtClean="0">
                <a:solidFill>
                  <a:schemeClr val="bg1"/>
                </a:solidFill>
              </a:rPr>
              <a:pPr eaLnBrk="1" hangingPunct="1"/>
              <a:t>2</a:t>
            </a:fld>
            <a:endParaRPr lang="en-GB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People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Do you have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Professional HR management?</a:t>
            </a:r>
          </a:p>
          <a:p>
            <a:r>
              <a:rPr lang="en-GB" dirty="0" smtClean="0"/>
              <a:t>Training on all compliance and other risk procedures?</a:t>
            </a:r>
          </a:p>
          <a:p>
            <a:r>
              <a:rPr lang="en-GB" dirty="0" smtClean="0"/>
              <a:t>Development and learning policies?</a:t>
            </a:r>
          </a:p>
          <a:p>
            <a:r>
              <a:rPr lang="en-GB" dirty="0" smtClean="0"/>
              <a:t>Appropriate appraisal systems?</a:t>
            </a:r>
          </a:p>
          <a:p>
            <a:r>
              <a:rPr lang="en-GB" dirty="0" smtClean="0"/>
              <a:t>Procedures to manage regulatory risk issues</a:t>
            </a:r>
          </a:p>
          <a:p>
            <a:r>
              <a:rPr lang="en-GB" dirty="0" smtClean="0"/>
              <a:t>A whistleblowing policy?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How do you document your management of the above?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467AE9-DAED-4E8C-9B8D-55C961E98838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7840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420813" y="908721"/>
            <a:ext cx="6302376" cy="4974556"/>
            <a:chOff x="1299" y="1025"/>
            <a:chExt cx="3970" cy="3092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299" y="1025"/>
              <a:ext cx="3889" cy="2398"/>
              <a:chOff x="1191" y="908"/>
              <a:chExt cx="3889" cy="2398"/>
            </a:xfrm>
          </p:grpSpPr>
          <p:grpSp>
            <p:nvGrpSpPr>
              <p:cNvPr id="12" name="Group 11"/>
              <p:cNvGrpSpPr>
                <a:grpSpLocks/>
              </p:cNvGrpSpPr>
              <p:nvPr/>
            </p:nvGrpSpPr>
            <p:grpSpPr bwMode="auto">
              <a:xfrm>
                <a:off x="1209" y="2758"/>
                <a:ext cx="1587" cy="548"/>
                <a:chOff x="1209" y="2695"/>
                <a:chExt cx="1587" cy="548"/>
              </a:xfrm>
            </p:grpSpPr>
            <p:sp>
              <p:nvSpPr>
                <p:cNvPr id="30" name="Rectangle 29"/>
                <p:cNvSpPr>
                  <a:spLocks noChangeArrowheads="1"/>
                </p:cNvSpPr>
                <p:nvPr/>
              </p:nvSpPr>
              <p:spPr bwMode="auto">
                <a:xfrm>
                  <a:off x="1209" y="2695"/>
                  <a:ext cx="1568" cy="5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endParaRPr lang="en-GB"/>
                </a:p>
              </p:txBody>
            </p:sp>
            <p:sp>
              <p:nvSpPr>
                <p:cNvPr id="3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210" y="2700"/>
                  <a:ext cx="1586" cy="3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Assess severity of </a:t>
                  </a:r>
                  <a:r>
                    <a:rPr lang="en-GB" sz="1600" b="1">
                      <a:latin typeface="Verdana" pitchFamily="34" charset="0"/>
                    </a:rPr>
                    <a:t>high-level</a:t>
                  </a:r>
                  <a:r>
                    <a:rPr lang="en-GB" sz="1600">
                      <a:latin typeface="Verdana" pitchFamily="34" charset="0"/>
                    </a:rPr>
                    <a:t> risks</a:t>
                  </a:r>
                </a:p>
              </p:txBody>
            </p:sp>
          </p:grpSp>
          <p:grpSp>
            <p:nvGrpSpPr>
              <p:cNvPr id="13" name="Group 12"/>
              <p:cNvGrpSpPr>
                <a:grpSpLocks/>
              </p:cNvGrpSpPr>
              <p:nvPr/>
            </p:nvGrpSpPr>
            <p:grpSpPr bwMode="auto">
              <a:xfrm>
                <a:off x="1197" y="1819"/>
                <a:ext cx="1568" cy="556"/>
                <a:chOff x="1197" y="1819"/>
                <a:chExt cx="1568" cy="556"/>
              </a:xfrm>
            </p:grpSpPr>
            <p:sp>
              <p:nvSpPr>
                <p:cNvPr id="28" name="Rectangle 27"/>
                <p:cNvSpPr>
                  <a:spLocks noChangeArrowheads="1"/>
                </p:cNvSpPr>
                <p:nvPr/>
              </p:nvSpPr>
              <p:spPr bwMode="auto">
                <a:xfrm>
                  <a:off x="1197" y="1819"/>
                  <a:ext cx="1568" cy="5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endParaRPr lang="en-GB"/>
                </a:p>
              </p:txBody>
            </p:sp>
            <p:sp>
              <p:nvSpPr>
                <p:cNvPr id="2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298" y="1855"/>
                  <a:ext cx="1350" cy="5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600" dirty="0">
                      <a:latin typeface="Verdana" pitchFamily="34" charset="0"/>
                    </a:rPr>
                    <a:t>Identify </a:t>
                  </a:r>
                  <a:r>
                    <a:rPr lang="en-GB" sz="1600" b="1" dirty="0">
                      <a:latin typeface="Verdana" pitchFamily="34" charset="0"/>
                    </a:rPr>
                    <a:t>high level</a:t>
                  </a:r>
                  <a:r>
                    <a:rPr lang="en-GB" sz="1600" dirty="0">
                      <a:latin typeface="Verdana" pitchFamily="34" charset="0"/>
                    </a:rPr>
                    <a:t> risks of non compliance</a:t>
                  </a:r>
                </a:p>
              </p:txBody>
            </p:sp>
          </p:grpSp>
          <p:grpSp>
            <p:nvGrpSpPr>
              <p:cNvPr id="14" name="Group 13"/>
              <p:cNvGrpSpPr>
                <a:grpSpLocks/>
              </p:cNvGrpSpPr>
              <p:nvPr/>
            </p:nvGrpSpPr>
            <p:grpSpPr bwMode="auto">
              <a:xfrm>
                <a:off x="1191" y="908"/>
                <a:ext cx="1568" cy="548"/>
                <a:chOff x="1191" y="980"/>
                <a:chExt cx="1568" cy="548"/>
              </a:xfrm>
            </p:grpSpPr>
            <p:sp>
              <p:nvSpPr>
                <p:cNvPr id="26" name="Rectangle 25"/>
                <p:cNvSpPr>
                  <a:spLocks noChangeArrowheads="1"/>
                </p:cNvSpPr>
                <p:nvPr/>
              </p:nvSpPr>
              <p:spPr bwMode="auto">
                <a:xfrm>
                  <a:off x="1191" y="980"/>
                  <a:ext cx="1568" cy="5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endParaRPr lang="en-GB"/>
                </a:p>
              </p:txBody>
            </p:sp>
            <p:sp>
              <p:nvSpPr>
                <p:cNvPr id="2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296" y="998"/>
                  <a:ext cx="1350" cy="465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1400" dirty="0">
                      <a:solidFill>
                        <a:schemeClr val="bg1"/>
                      </a:solidFill>
                      <a:latin typeface="Verdana" pitchFamily="34" charset="0"/>
                    </a:rPr>
                    <a:t>Set criteria for assessing compliance and risks</a:t>
                  </a:r>
                </a:p>
              </p:txBody>
            </p:sp>
          </p:grpSp>
          <p:grpSp>
            <p:nvGrpSpPr>
              <p:cNvPr id="15" name="Group 14"/>
              <p:cNvGrpSpPr>
                <a:grpSpLocks/>
              </p:cNvGrpSpPr>
              <p:nvPr/>
            </p:nvGrpSpPr>
            <p:grpSpPr bwMode="auto">
              <a:xfrm>
                <a:off x="3491" y="915"/>
                <a:ext cx="1568" cy="548"/>
                <a:chOff x="3491" y="996"/>
                <a:chExt cx="1568" cy="548"/>
              </a:xfrm>
            </p:grpSpPr>
            <p:sp>
              <p:nvSpPr>
                <p:cNvPr id="24" name="Rectangle 23"/>
                <p:cNvSpPr>
                  <a:spLocks noChangeArrowheads="1"/>
                </p:cNvSpPr>
                <p:nvPr/>
              </p:nvSpPr>
              <p:spPr bwMode="auto">
                <a:xfrm>
                  <a:off x="3491" y="996"/>
                  <a:ext cx="1568" cy="5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endParaRPr lang="en-GB"/>
                </a:p>
              </p:txBody>
            </p:sp>
            <p:sp>
              <p:nvSpPr>
                <p:cNvPr id="2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603" y="1026"/>
                  <a:ext cx="1350" cy="3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Identify </a:t>
                  </a:r>
                  <a:r>
                    <a:rPr lang="en-GB" sz="1600" b="1">
                      <a:latin typeface="Verdana" pitchFamily="34" charset="0"/>
                    </a:rPr>
                    <a:t>detailed</a:t>
                  </a:r>
                  <a:r>
                    <a:rPr lang="en-GB" sz="1600">
                      <a:latin typeface="Verdana" pitchFamily="34" charset="0"/>
                    </a:rPr>
                    <a:t> risks</a:t>
                  </a:r>
                </a:p>
              </p:txBody>
            </p:sp>
          </p:grpSp>
          <p:grpSp>
            <p:nvGrpSpPr>
              <p:cNvPr id="16" name="Group 15"/>
              <p:cNvGrpSpPr>
                <a:grpSpLocks/>
              </p:cNvGrpSpPr>
              <p:nvPr/>
            </p:nvGrpSpPr>
            <p:grpSpPr bwMode="auto">
              <a:xfrm>
                <a:off x="3512" y="1836"/>
                <a:ext cx="1568" cy="548"/>
                <a:chOff x="3512" y="1836"/>
                <a:chExt cx="1568" cy="548"/>
              </a:xfrm>
            </p:grpSpPr>
            <p:sp>
              <p:nvSpPr>
                <p:cNvPr id="22" name="Rectangle 21"/>
                <p:cNvSpPr>
                  <a:spLocks noChangeArrowheads="1"/>
                </p:cNvSpPr>
                <p:nvPr/>
              </p:nvSpPr>
              <p:spPr bwMode="auto">
                <a:xfrm>
                  <a:off x="3512" y="1836"/>
                  <a:ext cx="1568" cy="54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endParaRPr lang="en-GB"/>
                </a:p>
              </p:txBody>
            </p:sp>
            <p:sp>
              <p:nvSpPr>
                <p:cNvPr id="2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624" y="1842"/>
                  <a:ext cx="1350" cy="3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Assess severity of </a:t>
                  </a:r>
                  <a:r>
                    <a:rPr lang="en-GB" sz="1600" b="1">
                      <a:latin typeface="Verdana" pitchFamily="34" charset="0"/>
                    </a:rPr>
                    <a:t>detailed</a:t>
                  </a:r>
                  <a:r>
                    <a:rPr lang="en-GB" sz="1600">
                      <a:latin typeface="Verdana" pitchFamily="34" charset="0"/>
                    </a:rPr>
                    <a:t> risks</a:t>
                  </a:r>
                </a:p>
              </p:txBody>
            </p:sp>
          </p:grpSp>
          <p:sp>
            <p:nvSpPr>
              <p:cNvPr id="17" name="AutoShape 20"/>
              <p:cNvSpPr>
                <a:spLocks noChangeArrowheads="1"/>
              </p:cNvSpPr>
              <p:nvPr/>
            </p:nvSpPr>
            <p:spPr bwMode="auto">
              <a:xfrm>
                <a:off x="1811" y="1542"/>
                <a:ext cx="329" cy="235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7F8EA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8" name="AutoShape 21"/>
              <p:cNvSpPr>
                <a:spLocks noChangeArrowheads="1"/>
              </p:cNvSpPr>
              <p:nvPr/>
            </p:nvSpPr>
            <p:spPr bwMode="auto">
              <a:xfrm>
                <a:off x="4121" y="1539"/>
                <a:ext cx="329" cy="235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7F8EA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19" name="AutoShape 22"/>
              <p:cNvSpPr>
                <a:spLocks noChangeArrowheads="1"/>
              </p:cNvSpPr>
              <p:nvPr/>
            </p:nvSpPr>
            <p:spPr bwMode="auto">
              <a:xfrm>
                <a:off x="1814" y="2445"/>
                <a:ext cx="329" cy="235"/>
              </a:xfrm>
              <a:prstGeom prst="downArrow">
                <a:avLst>
                  <a:gd name="adj1" fmla="val 50000"/>
                  <a:gd name="adj2" fmla="val 25000"/>
                </a:avLst>
              </a:prstGeom>
              <a:solidFill>
                <a:srgbClr val="7F8EA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0" name="AutoShape 23"/>
              <p:cNvSpPr>
                <a:spLocks noChangeArrowheads="1"/>
              </p:cNvSpPr>
              <p:nvPr/>
            </p:nvSpPr>
            <p:spPr bwMode="auto">
              <a:xfrm rot="1833162">
                <a:off x="3077" y="1101"/>
                <a:ext cx="113" cy="1067"/>
              </a:xfrm>
              <a:prstGeom prst="upArrow">
                <a:avLst>
                  <a:gd name="adj1" fmla="val 50000"/>
                  <a:gd name="adj2" fmla="val 236062"/>
                </a:avLst>
              </a:prstGeom>
              <a:solidFill>
                <a:srgbClr val="7F8EA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  <p:sp>
            <p:nvSpPr>
              <p:cNvPr id="21" name="AutoShape 24"/>
              <p:cNvSpPr>
                <a:spLocks noChangeArrowheads="1"/>
              </p:cNvSpPr>
              <p:nvPr/>
            </p:nvSpPr>
            <p:spPr bwMode="auto">
              <a:xfrm rot="1833162">
                <a:off x="3110" y="2034"/>
                <a:ext cx="113" cy="1067"/>
              </a:xfrm>
              <a:prstGeom prst="upArrow">
                <a:avLst>
                  <a:gd name="adj1" fmla="val 50000"/>
                  <a:gd name="adj2" fmla="val 236062"/>
                </a:avLst>
              </a:prstGeom>
              <a:solidFill>
                <a:srgbClr val="7F8EA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000"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endParaRPr lang="en-GB"/>
              </a:p>
            </p:txBody>
          </p:sp>
        </p:grp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3937" y="2817"/>
              <a:ext cx="1332" cy="1300"/>
              <a:chOff x="3928" y="2754"/>
              <a:chExt cx="1332" cy="1300"/>
            </a:xfrm>
          </p:grpSpPr>
          <p:grpSp>
            <p:nvGrpSpPr>
              <p:cNvPr id="6" name="Group 5"/>
              <p:cNvGrpSpPr>
                <a:grpSpLocks/>
              </p:cNvGrpSpPr>
              <p:nvPr/>
            </p:nvGrpSpPr>
            <p:grpSpPr bwMode="auto">
              <a:xfrm>
                <a:off x="3928" y="2754"/>
                <a:ext cx="756" cy="718"/>
                <a:chOff x="3928" y="2754"/>
                <a:chExt cx="756" cy="718"/>
              </a:xfrm>
            </p:grpSpPr>
            <p:sp>
              <p:nvSpPr>
                <p:cNvPr id="10" name="Rectangle 9"/>
                <p:cNvSpPr>
                  <a:spLocks noChangeArrowheads="1"/>
                </p:cNvSpPr>
                <p:nvPr/>
              </p:nvSpPr>
              <p:spPr bwMode="auto">
                <a:xfrm>
                  <a:off x="3928" y="2754"/>
                  <a:ext cx="756" cy="71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endParaRPr lang="en-GB"/>
                </a:p>
              </p:txBody>
            </p:sp>
            <p:sp>
              <p:nvSpPr>
                <p:cNvPr id="11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043" y="2819"/>
                  <a:ext cx="538" cy="2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GB" sz="800" b="1" dirty="0">
                      <a:solidFill>
                        <a:schemeClr val="bg1"/>
                      </a:solidFill>
                      <a:latin typeface="Verdana" pitchFamily="34" charset="0"/>
                    </a:rPr>
                    <a:t>Compliance and risk  map</a:t>
                  </a:r>
                </a:p>
              </p:txBody>
            </p:sp>
          </p:grpSp>
          <p:grpSp>
            <p:nvGrpSpPr>
              <p:cNvPr id="7" name="Group 6"/>
              <p:cNvGrpSpPr>
                <a:grpSpLocks/>
              </p:cNvGrpSpPr>
              <p:nvPr/>
            </p:nvGrpSpPr>
            <p:grpSpPr bwMode="auto">
              <a:xfrm>
                <a:off x="4392" y="3336"/>
                <a:ext cx="868" cy="718"/>
                <a:chOff x="4239" y="3444"/>
                <a:chExt cx="868" cy="718"/>
              </a:xfrm>
            </p:grpSpPr>
            <p:sp>
              <p:nvSpPr>
                <p:cNvPr id="8" name="Rectangle 7"/>
                <p:cNvSpPr>
                  <a:spLocks noChangeArrowheads="1"/>
                </p:cNvSpPr>
                <p:nvPr/>
              </p:nvSpPr>
              <p:spPr bwMode="auto">
                <a:xfrm>
                  <a:off x="4285" y="3444"/>
                  <a:ext cx="756" cy="71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endParaRPr lang="en-GB"/>
                </a:p>
              </p:txBody>
            </p:sp>
            <p:sp>
              <p:nvSpPr>
                <p:cNvPr id="9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239" y="3494"/>
                  <a:ext cx="868" cy="2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defPPr>
                    <a:defRPr lang="en-US"/>
                  </a:defPPr>
                  <a:lvl1pPr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1pPr>
                  <a:lvl2pPr marL="4572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2pPr>
                  <a:lvl3pPr marL="9144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3pPr>
                  <a:lvl4pPr marL="1371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4pPr>
                  <a:lvl5pPr marL="18288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2000" kern="1200">
                      <a:solidFill>
                        <a:schemeClr val="tx1"/>
                      </a:solidFill>
                      <a:latin typeface="Tahoma" pitchFamily="34" charset="0"/>
                      <a:ea typeface="+mn-ea"/>
                      <a:cs typeface="+mn-cs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GB" sz="900" b="1" dirty="0">
                      <a:solidFill>
                        <a:schemeClr val="bg1"/>
                      </a:solidFill>
                      <a:latin typeface="Verdana" pitchFamily="34" charset="0"/>
                    </a:rPr>
                    <a:t>Compliance and risk summary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514258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and assessment of risks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544" y="1268760"/>
            <a:ext cx="8280400" cy="4895527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Set criteria – for example, financial stability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Run your business </a:t>
            </a:r>
            <a:r>
              <a:rPr lang="en-GB" dirty="0" smtClean="0"/>
              <a:t>or carry out your role in the business effectively and </a:t>
            </a:r>
            <a:r>
              <a:rPr lang="en-GB" dirty="0" smtClean="0">
                <a:solidFill>
                  <a:srgbClr val="FF0000"/>
                </a:solidFill>
              </a:rPr>
              <a:t>in accordance with </a:t>
            </a:r>
            <a:r>
              <a:rPr lang="en-GB" dirty="0" smtClean="0"/>
              <a:t>proper governance and </a:t>
            </a:r>
            <a:r>
              <a:rPr lang="en-GB" dirty="0" smtClean="0">
                <a:solidFill>
                  <a:srgbClr val="FF0000"/>
                </a:solidFill>
              </a:rPr>
              <a:t>sound financial </a:t>
            </a:r>
            <a:r>
              <a:rPr lang="en-GB" dirty="0" smtClean="0"/>
              <a:t>and risk management </a:t>
            </a:r>
            <a:r>
              <a:rPr lang="en-GB" dirty="0" smtClean="0">
                <a:solidFill>
                  <a:srgbClr val="FF0000"/>
                </a:solidFill>
              </a:rPr>
              <a:t>principles</a:t>
            </a:r>
            <a:r>
              <a:rPr lang="en-GB" dirty="0" smtClean="0"/>
              <a:t> – Principle 8 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r>
              <a:rPr lang="en-GB" dirty="0" smtClean="0"/>
              <a:t>Maintain </a:t>
            </a:r>
            <a:r>
              <a:rPr lang="en-GB" b="1" dirty="0" smtClean="0"/>
              <a:t>systems and controls </a:t>
            </a:r>
            <a:r>
              <a:rPr lang="en-GB" dirty="0" smtClean="0"/>
              <a:t>for monitoring your financial stability …. and taking steps to address issues identified - outcome (7.4)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467AE9-DAED-4E8C-9B8D-55C961E98838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2885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of your risks against achievement of those financial stability criteria?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544" y="1340768"/>
            <a:ext cx="8280400" cy="4823519"/>
          </a:xfrm>
        </p:spPr>
        <p:txBody>
          <a:bodyPr/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High </a:t>
            </a:r>
            <a:r>
              <a:rPr lang="en-GB" b="1" dirty="0"/>
              <a:t>level risks</a:t>
            </a:r>
          </a:p>
          <a:p>
            <a:r>
              <a:rPr lang="en-GB" dirty="0"/>
              <a:t>Quality of your financial </a:t>
            </a:r>
            <a:r>
              <a:rPr lang="en-GB" dirty="0" smtClean="0"/>
              <a:t>management?</a:t>
            </a:r>
            <a:endParaRPr lang="en-GB" dirty="0"/>
          </a:p>
          <a:p>
            <a:r>
              <a:rPr lang="en-GB" dirty="0" smtClean="0"/>
              <a:t>Lack of financial awareness by your people?</a:t>
            </a:r>
          </a:p>
          <a:p>
            <a:r>
              <a:rPr lang="en-GB" dirty="0"/>
              <a:t>Willingness of your partners to be managed?</a:t>
            </a:r>
          </a:p>
          <a:p>
            <a:pPr marL="0" indent="0">
              <a:buNone/>
            </a:pPr>
            <a:r>
              <a:rPr lang="en-GB" dirty="0" smtClean="0"/>
              <a:t>  </a:t>
            </a:r>
          </a:p>
          <a:p>
            <a:pPr marL="0" indent="0">
              <a:buNone/>
            </a:pPr>
            <a:r>
              <a:rPr lang="en-GB" b="1" dirty="0" smtClean="0"/>
              <a:t>Detailed risks</a:t>
            </a:r>
            <a:endParaRPr lang="en-GB" b="1" dirty="0"/>
          </a:p>
          <a:p>
            <a:r>
              <a:rPr lang="en-GB" dirty="0" smtClean="0"/>
              <a:t>Procedures for credit </a:t>
            </a:r>
            <a:r>
              <a:rPr lang="en-GB" dirty="0"/>
              <a:t>checking clients and taking money on </a:t>
            </a:r>
            <a:r>
              <a:rPr lang="en-GB" dirty="0" smtClean="0"/>
              <a:t>account?</a:t>
            </a:r>
            <a:endParaRPr lang="en-GB" dirty="0"/>
          </a:p>
          <a:p>
            <a:r>
              <a:rPr lang="en-GB" dirty="0"/>
              <a:t>Controlling levels of work in progress and </a:t>
            </a:r>
            <a:r>
              <a:rPr lang="en-GB" dirty="0" smtClean="0"/>
              <a:t>debtors?</a:t>
            </a:r>
          </a:p>
          <a:p>
            <a:r>
              <a:rPr lang="en-GB" dirty="0" smtClean="0"/>
              <a:t>Cash flow forecasts and variance reports?</a:t>
            </a:r>
          </a:p>
          <a:p>
            <a:r>
              <a:rPr lang="en-GB" dirty="0" smtClean="0"/>
              <a:t>Budgets?</a:t>
            </a:r>
            <a:endParaRPr lang="en-GB" dirty="0"/>
          </a:p>
          <a:p>
            <a:r>
              <a:rPr lang="en-GB" dirty="0" smtClean="0"/>
              <a:t>Fully recording </a:t>
            </a:r>
            <a:r>
              <a:rPr lang="en-GB" dirty="0"/>
              <a:t>matter related </a:t>
            </a:r>
            <a:r>
              <a:rPr lang="en-GB" dirty="0" smtClean="0"/>
              <a:t>time?</a:t>
            </a:r>
          </a:p>
          <a:p>
            <a:r>
              <a:rPr lang="en-GB" dirty="0" smtClean="0"/>
              <a:t>Control of pricing and writing off recorded time?    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467AE9-DAED-4E8C-9B8D-55C961E98838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0125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mapping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467AE9-DAED-4E8C-9B8D-55C961E98838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885891"/>
              </p:ext>
            </p:extLst>
          </p:nvPr>
        </p:nvGraphicFramePr>
        <p:xfrm>
          <a:off x="899592" y="2204864"/>
          <a:ext cx="7165975" cy="274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Document" r:id="rId4" imgW="5876544" imgH="1917192" progId="Word.Document.8">
                  <p:embed/>
                </p:oleObj>
              </mc:Choice>
              <mc:Fallback>
                <p:oleObj name="Document" r:id="rId4" imgW="5876544" imgH="19171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4297" t="574" r="1566"/>
                      <a:stretch>
                        <a:fillRect/>
                      </a:stretch>
                    </p:blipFill>
                    <p:spPr bwMode="auto">
                      <a:xfrm>
                        <a:off x="899592" y="2204864"/>
                        <a:ext cx="7165975" cy="27479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117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ChangeArrowheads="1"/>
          </p:cNvSpPr>
          <p:nvPr/>
        </p:nvSpPr>
        <p:spPr bwMode="auto">
          <a:xfrm>
            <a:off x="304800" y="0"/>
            <a:ext cx="838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endParaRPr lang="en-GB" sz="3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4" name="AutoShape 3"/>
          <p:cNvSpPr>
            <a:spLocks noChangeArrowheads="1"/>
          </p:cNvSpPr>
          <p:nvPr/>
        </p:nvSpPr>
        <p:spPr bwMode="auto">
          <a:xfrm rot="3586185">
            <a:off x="4861933" y="1930813"/>
            <a:ext cx="2430882" cy="1310645"/>
          </a:xfrm>
          <a:prstGeom prst="curvedDownArrow">
            <a:avLst>
              <a:gd name="adj1" fmla="val 40359"/>
              <a:gd name="adj2" fmla="val 80718"/>
              <a:gd name="adj3" fmla="val 33333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GB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5219700" y="4168775"/>
            <a:ext cx="259266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2400" b="1" dirty="0" smtClean="0">
                <a:solidFill>
                  <a:srgbClr val="FF0000"/>
                </a:solidFill>
                <a:latin typeface="Arial" charset="0"/>
              </a:rPr>
              <a:t>2. Developing effective control measures </a:t>
            </a:r>
            <a:endParaRPr lang="en-GB" sz="2400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250825" y="3353177"/>
            <a:ext cx="45719" cy="28623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buFontTx/>
              <a:buChar char="•"/>
              <a:defRPr/>
            </a:pPr>
            <a:endParaRPr lang="en-GB" sz="18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+mn-cs"/>
            </a:endParaRPr>
          </a:p>
          <a:p>
            <a:pPr eaLnBrk="0" hangingPunct="0">
              <a:defRPr/>
            </a:pPr>
            <a:endParaRPr lang="en-GB" sz="18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+mn-cs"/>
            </a:endParaRPr>
          </a:p>
          <a:p>
            <a:pPr eaLnBrk="0" hangingPunct="0">
              <a:buFontTx/>
              <a:buChar char="•"/>
              <a:defRPr/>
            </a:pP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+mn-cs"/>
              </a:rPr>
              <a:t>y </a:t>
            </a:r>
            <a:r>
              <a:rPr lang="en-GB" sz="1800" b="1" dirty="0">
                <a:solidFill>
                  <a:schemeClr val="bg1"/>
                </a:solidFill>
                <a:latin typeface="Arial" charset="0"/>
                <a:cs typeface="+mn-cs"/>
              </a:rPr>
              <a:t>to one</a:t>
            </a:r>
            <a:endParaRPr lang="en-GB" b="1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4071957"/>
            <a:ext cx="3024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3. Monitoring and reviewing the effectiveness of your risk management procedures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 rot="8640000">
            <a:off x="3513660" y="4401459"/>
            <a:ext cx="1723804" cy="1854740"/>
          </a:xfrm>
          <a:prstGeom prst="curvedDownArrow">
            <a:avLst>
              <a:gd name="adj1" fmla="val 40359"/>
              <a:gd name="adj2" fmla="val 50000"/>
              <a:gd name="adj3" fmla="val 33333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GB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 rot="17640000">
            <a:off x="615520" y="1915961"/>
            <a:ext cx="2659194" cy="1366927"/>
          </a:xfrm>
          <a:prstGeom prst="curvedDownArrow">
            <a:avLst>
              <a:gd name="adj1" fmla="val 40359"/>
              <a:gd name="adj2" fmla="val 80718"/>
              <a:gd name="adj3" fmla="val 33333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buFontTx/>
              <a:buChar char="•"/>
              <a:defRPr/>
            </a:pPr>
            <a:endParaRPr lang="en-GB" b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3768" y="83671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Identifying and assessing compliance risks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36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6250" y="260648"/>
            <a:ext cx="7697788" cy="1006177"/>
          </a:xfrm>
        </p:spPr>
        <p:txBody>
          <a:bodyPr anchor="b"/>
          <a:lstStyle/>
          <a:p>
            <a:pPr eaLnBrk="1" hangingPunct="1"/>
            <a:r>
              <a:rPr lang="en-GB" sz="2800" dirty="0" smtClean="0"/>
              <a:t>Developing effective control measures for compliance risk m</a:t>
            </a:r>
            <a:r>
              <a:rPr lang="en-GB" sz="2800" b="1" dirty="0" smtClean="0"/>
              <a:t>itigation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612900"/>
            <a:ext cx="7913315" cy="49847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dirty="0" smtClean="0"/>
              <a:t>Designed to -</a:t>
            </a:r>
          </a:p>
          <a:p>
            <a:pPr eaLnBrk="1" hangingPunct="1">
              <a:buFontTx/>
              <a:buNone/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Ensure effective compliance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Avoid / reduce non compliance 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Avoid / reduce incidence of risks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Transfer some risks</a:t>
            </a:r>
          </a:p>
          <a:p>
            <a:pPr eaLnBrk="1" hangingPunct="1">
              <a:defRPr/>
            </a:pPr>
            <a:endParaRPr lang="en-GB" sz="2000" dirty="0">
              <a:latin typeface="Verdana" pitchFamily="34" charset="0"/>
            </a:endParaRPr>
          </a:p>
          <a:p>
            <a:pPr eaLnBrk="1" hangingPunct="1">
              <a:defRPr/>
            </a:pPr>
            <a:endParaRPr lang="en-GB" sz="2000" dirty="0" smtClean="0">
              <a:latin typeface="Verdana" pitchFamily="34" charset="0"/>
            </a:endParaRPr>
          </a:p>
          <a:p>
            <a:pPr eaLnBrk="1" hangingPunct="1">
              <a:defRPr/>
            </a:pPr>
            <a:endParaRPr lang="en-GB" sz="2000" dirty="0">
              <a:latin typeface="Verdana" pitchFamily="34" charset="0"/>
            </a:endParaRPr>
          </a:p>
          <a:p>
            <a:pPr eaLnBrk="1" hangingPunct="1">
              <a:defRPr/>
            </a:pPr>
            <a:endParaRPr lang="en-GB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7176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15617" y="793404"/>
            <a:ext cx="5297992" cy="4802693"/>
            <a:chOff x="1078" y="867"/>
            <a:chExt cx="2946" cy="3352"/>
          </a:xfrm>
        </p:grpSpPr>
        <p:grpSp>
          <p:nvGrpSpPr>
            <p:cNvPr id="30724" name="Group 4"/>
            <p:cNvGrpSpPr>
              <a:grpSpLocks/>
            </p:cNvGrpSpPr>
            <p:nvPr/>
          </p:nvGrpSpPr>
          <p:grpSpPr bwMode="auto">
            <a:xfrm>
              <a:off x="1410" y="867"/>
              <a:ext cx="1194" cy="900"/>
              <a:chOff x="1437" y="777"/>
              <a:chExt cx="1194" cy="900"/>
            </a:xfrm>
          </p:grpSpPr>
          <p:grpSp>
            <p:nvGrpSpPr>
              <p:cNvPr id="30753" name="Group 5"/>
              <p:cNvGrpSpPr>
                <a:grpSpLocks/>
              </p:cNvGrpSpPr>
              <p:nvPr/>
            </p:nvGrpSpPr>
            <p:grpSpPr bwMode="auto">
              <a:xfrm>
                <a:off x="1437" y="777"/>
                <a:ext cx="627" cy="567"/>
                <a:chOff x="3928" y="2754"/>
                <a:chExt cx="756" cy="718"/>
              </a:xfrm>
            </p:grpSpPr>
            <p:sp>
              <p:nvSpPr>
                <p:cNvPr id="30757" name="Rectangle 6"/>
                <p:cNvSpPr>
                  <a:spLocks noChangeArrowheads="1"/>
                </p:cNvSpPr>
                <p:nvPr/>
              </p:nvSpPr>
              <p:spPr bwMode="auto">
                <a:xfrm>
                  <a:off x="3928" y="2754"/>
                  <a:ext cx="756" cy="71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58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962" y="2849"/>
                  <a:ext cx="539" cy="1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GB" sz="800" b="1" dirty="0" smtClean="0">
                      <a:solidFill>
                        <a:schemeClr val="bg1"/>
                      </a:solidFill>
                      <a:latin typeface="Verdana" pitchFamily="34" charset="0"/>
                    </a:rPr>
                    <a:t>risk </a:t>
                  </a:r>
                  <a:r>
                    <a:rPr lang="en-GB" sz="800" b="1" dirty="0">
                      <a:solidFill>
                        <a:schemeClr val="bg1"/>
                      </a:solidFill>
                      <a:latin typeface="Verdana" pitchFamily="34" charset="0"/>
                    </a:rPr>
                    <a:t>map</a:t>
                  </a:r>
                </a:p>
              </p:txBody>
            </p:sp>
          </p:grpSp>
          <p:grpSp>
            <p:nvGrpSpPr>
              <p:cNvPr id="30754" name="Group 8"/>
              <p:cNvGrpSpPr>
                <a:grpSpLocks/>
              </p:cNvGrpSpPr>
              <p:nvPr/>
            </p:nvGrpSpPr>
            <p:grpSpPr bwMode="auto">
              <a:xfrm>
                <a:off x="1912" y="1110"/>
                <a:ext cx="719" cy="567"/>
                <a:chOff x="4240" y="3444"/>
                <a:chExt cx="867" cy="718"/>
              </a:xfrm>
            </p:grpSpPr>
            <p:sp>
              <p:nvSpPr>
                <p:cNvPr id="30755" name="Rectangle 9"/>
                <p:cNvSpPr>
                  <a:spLocks noChangeArrowheads="1"/>
                </p:cNvSpPr>
                <p:nvPr/>
              </p:nvSpPr>
              <p:spPr bwMode="auto">
                <a:xfrm>
                  <a:off x="4285" y="3444"/>
                  <a:ext cx="756" cy="71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5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240" y="3493"/>
                  <a:ext cx="867" cy="20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GB" sz="900" b="1" dirty="0" smtClean="0">
                      <a:solidFill>
                        <a:schemeClr val="bg1"/>
                      </a:solidFill>
                      <a:latin typeface="Verdana" pitchFamily="34" charset="0"/>
                    </a:rPr>
                    <a:t>risk </a:t>
                  </a:r>
                  <a:r>
                    <a:rPr lang="en-GB" sz="900" b="1" dirty="0">
                      <a:solidFill>
                        <a:schemeClr val="bg1"/>
                      </a:solidFill>
                      <a:latin typeface="Verdana" pitchFamily="34" charset="0"/>
                    </a:rPr>
                    <a:t>summary</a:t>
                  </a:r>
                </a:p>
              </p:txBody>
            </p:sp>
          </p:grpSp>
        </p:grpSp>
        <p:grpSp>
          <p:nvGrpSpPr>
            <p:cNvPr id="30725" name="Group 11"/>
            <p:cNvGrpSpPr>
              <a:grpSpLocks/>
            </p:cNvGrpSpPr>
            <p:nvPr/>
          </p:nvGrpSpPr>
          <p:grpSpPr bwMode="auto">
            <a:xfrm>
              <a:off x="1083" y="2173"/>
              <a:ext cx="1346" cy="624"/>
              <a:chOff x="1228" y="1879"/>
              <a:chExt cx="1346" cy="624"/>
            </a:xfrm>
          </p:grpSpPr>
          <p:sp>
            <p:nvSpPr>
              <p:cNvPr id="30751" name="Rectangle 12"/>
              <p:cNvSpPr>
                <a:spLocks noChangeArrowheads="1"/>
              </p:cNvSpPr>
              <p:nvPr/>
            </p:nvSpPr>
            <p:spPr bwMode="auto">
              <a:xfrm>
                <a:off x="1228" y="1923"/>
                <a:ext cx="1341" cy="5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52" name="Text Box 13"/>
              <p:cNvSpPr txBox="1">
                <a:spLocks noChangeArrowheads="1"/>
              </p:cNvSpPr>
              <p:nvPr/>
            </p:nvSpPr>
            <p:spPr bwMode="auto">
              <a:xfrm>
                <a:off x="1242" y="1879"/>
                <a:ext cx="1332" cy="5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GB" sz="1600">
                    <a:latin typeface="Verdana" pitchFamily="34" charset="0"/>
                  </a:rPr>
                  <a:t>Consider impact/probability  correlation</a:t>
                </a:r>
                <a:r>
                  <a:rPr lang="en-GB" sz="2400">
                    <a:latin typeface="Times" pitchFamily="18" charset="0"/>
                  </a:rPr>
                  <a:t> </a:t>
                </a:r>
              </a:p>
            </p:txBody>
          </p:sp>
        </p:grpSp>
        <p:grpSp>
          <p:nvGrpSpPr>
            <p:cNvPr id="30726" name="Group 14"/>
            <p:cNvGrpSpPr>
              <a:grpSpLocks/>
            </p:cNvGrpSpPr>
            <p:nvPr/>
          </p:nvGrpSpPr>
          <p:grpSpPr bwMode="auto">
            <a:xfrm>
              <a:off x="2994" y="1647"/>
              <a:ext cx="1030" cy="2572"/>
              <a:chOff x="2976" y="1557"/>
              <a:chExt cx="1030" cy="2572"/>
            </a:xfrm>
          </p:grpSpPr>
          <p:grpSp>
            <p:nvGrpSpPr>
              <p:cNvPr id="30739" name="Group 15"/>
              <p:cNvGrpSpPr>
                <a:grpSpLocks/>
              </p:cNvGrpSpPr>
              <p:nvPr/>
            </p:nvGrpSpPr>
            <p:grpSpPr bwMode="auto">
              <a:xfrm>
                <a:off x="3028" y="3527"/>
                <a:ext cx="916" cy="602"/>
                <a:chOff x="2515" y="3473"/>
                <a:chExt cx="916" cy="602"/>
              </a:xfrm>
            </p:grpSpPr>
            <p:sp>
              <p:nvSpPr>
                <p:cNvPr id="30749" name="Rectangle 16"/>
                <p:cNvSpPr>
                  <a:spLocks noChangeArrowheads="1"/>
                </p:cNvSpPr>
                <p:nvPr/>
              </p:nvSpPr>
              <p:spPr bwMode="auto">
                <a:xfrm>
                  <a:off x="2515" y="3518"/>
                  <a:ext cx="916" cy="55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50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604" y="3473"/>
                  <a:ext cx="756" cy="4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Required controls summary</a:t>
                  </a:r>
                </a:p>
              </p:txBody>
            </p:sp>
          </p:grpSp>
          <p:grpSp>
            <p:nvGrpSpPr>
              <p:cNvPr id="30740" name="Group 18"/>
              <p:cNvGrpSpPr>
                <a:grpSpLocks/>
              </p:cNvGrpSpPr>
              <p:nvPr/>
            </p:nvGrpSpPr>
            <p:grpSpPr bwMode="auto">
              <a:xfrm>
                <a:off x="3011" y="2876"/>
                <a:ext cx="964" cy="598"/>
                <a:chOff x="3326" y="2840"/>
                <a:chExt cx="964" cy="598"/>
              </a:xfrm>
            </p:grpSpPr>
            <p:sp>
              <p:nvSpPr>
                <p:cNvPr id="30747" name="Rectangle 19"/>
                <p:cNvSpPr>
                  <a:spLocks noChangeArrowheads="1"/>
                </p:cNvSpPr>
                <p:nvPr/>
              </p:nvSpPr>
              <p:spPr bwMode="auto">
                <a:xfrm>
                  <a:off x="3350" y="2881"/>
                  <a:ext cx="916" cy="55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4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326" y="2840"/>
                  <a:ext cx="964" cy="46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GB" sz="1600" dirty="0">
                      <a:latin typeface="Verdana" pitchFamily="34" charset="0"/>
                    </a:rPr>
                    <a:t>Insurance requirements summary</a:t>
                  </a:r>
                </a:p>
              </p:txBody>
            </p:sp>
          </p:grpSp>
          <p:grpSp>
            <p:nvGrpSpPr>
              <p:cNvPr id="30741" name="Group 21"/>
              <p:cNvGrpSpPr>
                <a:grpSpLocks/>
              </p:cNvGrpSpPr>
              <p:nvPr/>
            </p:nvGrpSpPr>
            <p:grpSpPr bwMode="auto">
              <a:xfrm>
                <a:off x="2976" y="2213"/>
                <a:ext cx="1030" cy="609"/>
                <a:chOff x="4011" y="2231"/>
                <a:chExt cx="1030" cy="609"/>
              </a:xfrm>
            </p:grpSpPr>
            <p:sp>
              <p:nvSpPr>
                <p:cNvPr id="30745" name="Rectangle 22"/>
                <p:cNvSpPr>
                  <a:spLocks noChangeArrowheads="1"/>
                </p:cNvSpPr>
                <p:nvPr/>
              </p:nvSpPr>
              <p:spPr bwMode="auto">
                <a:xfrm>
                  <a:off x="4078" y="2283"/>
                  <a:ext cx="916" cy="55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4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011" y="2231"/>
                  <a:ext cx="1030" cy="3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Contingency plan requirements</a:t>
                  </a:r>
                </a:p>
              </p:txBody>
            </p:sp>
          </p:grpSp>
          <p:grpSp>
            <p:nvGrpSpPr>
              <p:cNvPr id="30742" name="Group 24"/>
              <p:cNvGrpSpPr>
                <a:grpSpLocks/>
              </p:cNvGrpSpPr>
              <p:nvPr/>
            </p:nvGrpSpPr>
            <p:grpSpPr bwMode="auto">
              <a:xfrm>
                <a:off x="3035" y="1557"/>
                <a:ext cx="916" cy="599"/>
                <a:chOff x="4826" y="1503"/>
                <a:chExt cx="916" cy="599"/>
              </a:xfrm>
            </p:grpSpPr>
            <p:sp>
              <p:nvSpPr>
                <p:cNvPr id="30743" name="Rectangle 25"/>
                <p:cNvSpPr>
                  <a:spLocks noChangeArrowheads="1"/>
                </p:cNvSpPr>
                <p:nvPr/>
              </p:nvSpPr>
              <p:spPr bwMode="auto">
                <a:xfrm>
                  <a:off x="4826" y="1545"/>
                  <a:ext cx="916" cy="55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074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877" y="1503"/>
                  <a:ext cx="756" cy="4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GB" sz="1600">
                      <a:latin typeface="Verdana" pitchFamily="34" charset="0"/>
                    </a:rPr>
                    <a:t>Residual risk summary</a:t>
                  </a:r>
                </a:p>
              </p:txBody>
            </p:sp>
          </p:grpSp>
        </p:grpSp>
        <p:sp>
          <p:nvSpPr>
            <p:cNvPr id="30727" name="Line 27"/>
            <p:cNvSpPr>
              <a:spLocks noChangeShapeType="1"/>
            </p:cNvSpPr>
            <p:nvPr/>
          </p:nvSpPr>
          <p:spPr bwMode="auto">
            <a:xfrm flipV="1">
              <a:off x="2729" y="1944"/>
              <a:ext cx="0" cy="20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28" name="Line 28"/>
            <p:cNvSpPr>
              <a:spLocks noChangeShapeType="1"/>
            </p:cNvSpPr>
            <p:nvPr/>
          </p:nvSpPr>
          <p:spPr bwMode="auto">
            <a:xfrm>
              <a:off x="2729" y="3965"/>
              <a:ext cx="3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29" name="Line 29"/>
            <p:cNvSpPr>
              <a:spLocks noChangeShapeType="1"/>
            </p:cNvSpPr>
            <p:nvPr/>
          </p:nvSpPr>
          <p:spPr bwMode="auto">
            <a:xfrm flipH="1">
              <a:off x="2729" y="3277"/>
              <a:ext cx="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30" name="Line 30"/>
            <p:cNvSpPr>
              <a:spLocks noChangeShapeType="1"/>
            </p:cNvSpPr>
            <p:nvPr/>
          </p:nvSpPr>
          <p:spPr bwMode="auto">
            <a:xfrm flipH="1">
              <a:off x="2729" y="2644"/>
              <a:ext cx="3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31" name="Line 31"/>
            <p:cNvSpPr>
              <a:spLocks noChangeShapeType="1"/>
            </p:cNvSpPr>
            <p:nvPr/>
          </p:nvSpPr>
          <p:spPr bwMode="auto">
            <a:xfrm>
              <a:off x="2729" y="1946"/>
              <a:ext cx="3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32" name="AutoShape 32"/>
            <p:cNvSpPr>
              <a:spLocks noChangeArrowheads="1"/>
            </p:cNvSpPr>
            <p:nvPr/>
          </p:nvSpPr>
          <p:spPr bwMode="auto">
            <a:xfrm>
              <a:off x="1613" y="1991"/>
              <a:ext cx="217" cy="12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33" name="AutoShape 33"/>
            <p:cNvSpPr>
              <a:spLocks noChangeArrowheads="1"/>
            </p:cNvSpPr>
            <p:nvPr/>
          </p:nvSpPr>
          <p:spPr bwMode="auto">
            <a:xfrm>
              <a:off x="1629" y="2974"/>
              <a:ext cx="217" cy="12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0734" name="Group 34"/>
            <p:cNvGrpSpPr>
              <a:grpSpLocks/>
            </p:cNvGrpSpPr>
            <p:nvPr/>
          </p:nvGrpSpPr>
          <p:grpSpPr bwMode="auto">
            <a:xfrm>
              <a:off x="1078" y="3205"/>
              <a:ext cx="1346" cy="624"/>
              <a:chOff x="1228" y="1879"/>
              <a:chExt cx="1346" cy="624"/>
            </a:xfrm>
          </p:grpSpPr>
          <p:sp>
            <p:nvSpPr>
              <p:cNvPr id="30737" name="Rectangle 35"/>
              <p:cNvSpPr>
                <a:spLocks noChangeArrowheads="1"/>
              </p:cNvSpPr>
              <p:nvPr/>
            </p:nvSpPr>
            <p:spPr bwMode="auto">
              <a:xfrm>
                <a:off x="1228" y="1923"/>
                <a:ext cx="1341" cy="5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38" name="Text Box 36"/>
              <p:cNvSpPr txBox="1">
                <a:spLocks noChangeArrowheads="1"/>
              </p:cNvSpPr>
              <p:nvPr/>
            </p:nvSpPr>
            <p:spPr bwMode="auto">
              <a:xfrm>
                <a:off x="1242" y="1879"/>
                <a:ext cx="1332" cy="2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endParaRPr lang="en-US" sz="2400">
                  <a:latin typeface="Times" pitchFamily="18" charset="0"/>
                </a:endParaRPr>
              </a:p>
            </p:txBody>
          </p:sp>
        </p:grpSp>
        <p:sp>
          <p:nvSpPr>
            <p:cNvPr id="30735" name="Line 37"/>
            <p:cNvSpPr>
              <a:spLocks noChangeShapeType="1"/>
            </p:cNvSpPr>
            <p:nvPr/>
          </p:nvSpPr>
          <p:spPr bwMode="auto">
            <a:xfrm>
              <a:off x="2411" y="3582"/>
              <a:ext cx="3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736" name="Text Box 38"/>
            <p:cNvSpPr txBox="1">
              <a:spLocks noChangeArrowheads="1"/>
            </p:cNvSpPr>
            <p:nvPr/>
          </p:nvSpPr>
          <p:spPr bwMode="auto">
            <a:xfrm>
              <a:off x="1096" y="3218"/>
              <a:ext cx="1328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sz="1600">
                  <a:latin typeface="Verdana" pitchFamily="34" charset="0"/>
                </a:rPr>
                <a:t>Consider available mitigation techniques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623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ChangeArrowheads="1"/>
          </p:cNvSpPr>
          <p:nvPr/>
        </p:nvSpPr>
        <p:spPr bwMode="auto">
          <a:xfrm>
            <a:off x="304800" y="0"/>
            <a:ext cx="8388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endParaRPr lang="en-GB" sz="3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4" name="AutoShape 3"/>
          <p:cNvSpPr>
            <a:spLocks noChangeArrowheads="1"/>
          </p:cNvSpPr>
          <p:nvPr/>
        </p:nvSpPr>
        <p:spPr bwMode="auto">
          <a:xfrm rot="3586185">
            <a:off x="4861933" y="1930813"/>
            <a:ext cx="2430882" cy="1310645"/>
          </a:xfrm>
          <a:prstGeom prst="curvedDownArrow">
            <a:avLst>
              <a:gd name="adj1" fmla="val 40359"/>
              <a:gd name="adj2" fmla="val 80718"/>
              <a:gd name="adj3" fmla="val 33333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GB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5219700" y="4168775"/>
            <a:ext cx="259266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t>2. Developing effective control measures 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250825" y="3353177"/>
            <a:ext cx="45719" cy="28623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buFontTx/>
              <a:buChar char="•"/>
              <a:defRPr/>
            </a:pPr>
            <a:endParaRPr lang="en-GB" sz="18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+mn-cs"/>
            </a:endParaRPr>
          </a:p>
          <a:p>
            <a:pPr eaLnBrk="0" hangingPunct="0">
              <a:defRPr/>
            </a:pPr>
            <a:endParaRPr lang="en-GB" sz="18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+mn-cs"/>
            </a:endParaRPr>
          </a:p>
          <a:p>
            <a:pPr eaLnBrk="0" hangingPunct="0">
              <a:buFontTx/>
              <a:buChar char="•"/>
              <a:defRPr/>
            </a:pP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+mn-cs"/>
              </a:rPr>
              <a:t>y </a:t>
            </a:r>
            <a:r>
              <a:rPr lang="en-GB" sz="1800" b="1" dirty="0">
                <a:solidFill>
                  <a:schemeClr val="bg1"/>
                </a:solidFill>
                <a:latin typeface="Arial" charset="0"/>
                <a:cs typeface="+mn-cs"/>
              </a:rPr>
              <a:t>to one</a:t>
            </a:r>
            <a:endParaRPr lang="en-GB" b="1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4071957"/>
            <a:ext cx="3024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b="1" dirty="0" smtClean="0">
                <a:solidFill>
                  <a:srgbClr val="FF0000"/>
                </a:solidFill>
                <a:latin typeface="Arial" charset="0"/>
              </a:rPr>
              <a:t>3. Monitoring and reviewing the effectiveness of your risk management procedures</a:t>
            </a:r>
            <a:endParaRPr lang="en-GB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 rot="8640000">
            <a:off x="3513660" y="4401459"/>
            <a:ext cx="1723804" cy="1854740"/>
          </a:xfrm>
          <a:prstGeom prst="curvedDownArrow">
            <a:avLst>
              <a:gd name="adj1" fmla="val 40359"/>
              <a:gd name="adj2" fmla="val 50000"/>
              <a:gd name="adj3" fmla="val 33333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GB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 rot="17640000">
            <a:off x="615520" y="1915961"/>
            <a:ext cx="2659194" cy="1366927"/>
          </a:xfrm>
          <a:prstGeom prst="curvedDownArrow">
            <a:avLst>
              <a:gd name="adj1" fmla="val 40359"/>
              <a:gd name="adj2" fmla="val 80718"/>
              <a:gd name="adj3" fmla="val 33333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buFontTx/>
              <a:buChar char="•"/>
              <a:defRPr/>
            </a:pPr>
            <a:endParaRPr lang="en-GB" b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3768" y="83671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1. Identifying and assessing compliance risks</a:t>
            </a:r>
            <a:endParaRPr lang="en-GB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2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6250" y="476250"/>
            <a:ext cx="7697788" cy="847725"/>
          </a:xfrm>
        </p:spPr>
        <p:txBody>
          <a:bodyPr anchor="b"/>
          <a:lstStyle/>
          <a:p>
            <a:pPr eaLnBrk="1" hangingPunct="1"/>
            <a:r>
              <a:rPr lang="en-GB" sz="2800" dirty="0" smtClean="0"/>
              <a:t>Compliance risk </a:t>
            </a:r>
            <a:r>
              <a:rPr lang="en-GB" sz="2800" b="1" dirty="0" smtClean="0"/>
              <a:t>monitoring</a:t>
            </a:r>
            <a:r>
              <a:rPr lang="en-GB" sz="2800" dirty="0" smtClean="0"/>
              <a:t> involves…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851025"/>
            <a:ext cx="8057331" cy="4098255"/>
          </a:xfrm>
        </p:spPr>
        <p:txBody>
          <a:bodyPr/>
          <a:lstStyle/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Auditing, tracking and reporting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Comparing actual outcomes to pre-set indicators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Confirming effectiveness of your risk controls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Reporting compliance and exceptions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Establishing [annual / periodical] compliance risk management reports</a:t>
            </a:r>
          </a:p>
          <a:p>
            <a:pPr eaLnBrk="1" hangingPunct="1">
              <a:defRPr/>
            </a:pPr>
            <a:endParaRPr lang="en-GB" sz="1800" dirty="0">
              <a:latin typeface="Verdana" pitchFamily="34" charset="0"/>
            </a:endParaRP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endParaRPr lang="en-GB" sz="1800" dirty="0">
              <a:latin typeface="Verdana" pitchFamily="34" charset="0"/>
            </a:endParaRP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7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Why manage risk?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8313" y="1340768"/>
            <a:ext cx="8280400" cy="4823495"/>
          </a:xfrm>
        </p:spPr>
        <p:txBody>
          <a:bodyPr/>
          <a:lstStyle/>
          <a:p>
            <a:pPr marL="0" indent="0" eaLnBrk="1" hangingPunct="1">
              <a:buNone/>
            </a:pPr>
            <a:endParaRPr lang="en-US" i="1" dirty="0" smtClean="0">
              <a:latin typeface="Arial" charset="0"/>
              <a:cs typeface="Arial" charset="0"/>
            </a:endParaRPr>
          </a:p>
          <a:p>
            <a:r>
              <a:rPr lang="en-US" i="1" dirty="0">
                <a:latin typeface="Arial" charset="0"/>
                <a:cs typeface="Arial" charset="0"/>
              </a:rPr>
              <a:t>“It has got to make financial sense, but you have to see risk management as one of your strategic objectives. Business resilience is actually a </a:t>
            </a:r>
            <a:r>
              <a:rPr lang="en-US" b="1" i="1" dirty="0">
                <a:latin typeface="Arial" charset="0"/>
                <a:cs typeface="Arial" charset="0"/>
              </a:rPr>
              <a:t>competitive advantage</a:t>
            </a:r>
            <a:r>
              <a:rPr lang="en-US" i="1" dirty="0">
                <a:latin typeface="Arial" charset="0"/>
                <a:cs typeface="Arial" charset="0"/>
              </a:rPr>
              <a:t>” </a:t>
            </a:r>
          </a:p>
          <a:p>
            <a:pPr marL="0" indent="0">
              <a:buNone/>
            </a:pPr>
            <a:r>
              <a:rPr lang="en-US" sz="1200" i="1" dirty="0">
                <a:latin typeface="Arial" charset="0"/>
                <a:cs typeface="Arial" charset="0"/>
              </a:rPr>
              <a:t>        </a:t>
            </a:r>
            <a:r>
              <a:rPr lang="en-US" sz="1200" dirty="0">
                <a:latin typeface="Arial" charset="0"/>
                <a:cs typeface="Arial" charset="0"/>
              </a:rPr>
              <a:t>– Cedric Lenoire, head of FM Global’s business risk consulting division (‘The Times’ 21 January 2013     </a:t>
            </a:r>
          </a:p>
          <a:p>
            <a:pPr marL="0" indent="0" eaLnBrk="1" hangingPunct="1">
              <a:buNone/>
            </a:pPr>
            <a:endParaRPr lang="en-US" i="1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But it is also now mandatory for law firms. Principle 8 in the SRA Handbook requires you to - </a:t>
            </a:r>
          </a:p>
          <a:p>
            <a:pPr marL="0" indent="0" eaLnBrk="1" hangingPunct="1">
              <a:buNone/>
            </a:pPr>
            <a:r>
              <a:rPr lang="en-US" dirty="0" smtClean="0">
                <a:latin typeface="Arial" charset="0"/>
                <a:cs typeface="Arial" charset="0"/>
              </a:rPr>
              <a:t>      </a:t>
            </a:r>
          </a:p>
          <a:p>
            <a:pPr marL="0" indent="0" eaLnBrk="1" hangingPunct="1">
              <a:buNone/>
            </a:pPr>
            <a:r>
              <a:rPr lang="en-US" i="1" dirty="0">
                <a:latin typeface="Arial" charset="0"/>
                <a:cs typeface="Arial" charset="0"/>
              </a:rPr>
              <a:t> </a:t>
            </a:r>
            <a:r>
              <a:rPr lang="en-US" i="1" dirty="0" smtClean="0">
                <a:latin typeface="Arial" charset="0"/>
                <a:cs typeface="Arial" charset="0"/>
              </a:rPr>
              <a:t>     “Run your business or carry out your role in the business effectively and in    </a:t>
            </a:r>
          </a:p>
          <a:p>
            <a:pPr marL="0" indent="0" eaLnBrk="1" hangingPunct="1">
              <a:buNone/>
            </a:pPr>
            <a:r>
              <a:rPr lang="en-US" i="1" dirty="0" smtClean="0">
                <a:latin typeface="Arial" charset="0"/>
                <a:cs typeface="Arial" charset="0"/>
              </a:rPr>
              <a:t>       accordance with proper governance and sound financial and </a:t>
            </a:r>
            <a:r>
              <a:rPr lang="en-US" b="1" i="1" dirty="0" smtClean="0">
                <a:latin typeface="Arial" charset="0"/>
                <a:cs typeface="Arial" charset="0"/>
              </a:rPr>
              <a:t>risk </a:t>
            </a:r>
          </a:p>
          <a:p>
            <a:pPr marL="0" indent="0" eaLnBrk="1" hangingPunct="1">
              <a:buNone/>
            </a:pPr>
            <a:r>
              <a:rPr lang="en-US" b="1" i="1" dirty="0" smtClean="0">
                <a:latin typeface="Arial" charset="0"/>
                <a:cs typeface="Arial" charset="0"/>
              </a:rPr>
              <a:t>       management principles</a:t>
            </a:r>
            <a:r>
              <a:rPr lang="en-US" i="1" dirty="0" smtClean="0">
                <a:latin typeface="Arial" charset="0"/>
                <a:cs typeface="Arial" charset="0"/>
              </a:rPr>
              <a:t>” </a:t>
            </a:r>
          </a:p>
          <a:p>
            <a:pPr marL="0" indent="0" eaLnBrk="1" hangingPunct="1">
              <a:buNone/>
            </a:pPr>
            <a:endParaRPr lang="en-US" i="1" dirty="0">
              <a:latin typeface="Arial" charset="0"/>
              <a:cs typeface="Arial" charset="0"/>
            </a:endParaRP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It is now not a question of </a:t>
            </a:r>
            <a:r>
              <a:rPr lang="en-US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if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law firms manage their risks but </a:t>
            </a:r>
            <a:r>
              <a:rPr lang="en-US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how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they do so</a:t>
            </a:r>
            <a:endParaRPr lang="en-US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i="1" dirty="0">
              <a:latin typeface="Arial" charset="0"/>
              <a:cs typeface="Arial" charset="0"/>
            </a:endParaRPr>
          </a:p>
          <a:p>
            <a:pPr marL="0" indent="0" eaLnBrk="1" hangingPunct="1">
              <a:buNone/>
            </a:pPr>
            <a:endParaRPr lang="en-US" sz="1200" dirty="0">
              <a:latin typeface="Arial" charset="0"/>
              <a:cs typeface="Arial" charset="0"/>
            </a:endParaRPr>
          </a:p>
          <a:p>
            <a:pPr marL="0" indent="0" eaLnBrk="1" hangingPunct="1">
              <a:buNone/>
            </a:pPr>
            <a:endParaRPr lang="en-US" sz="12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buNone/>
            </a:pPr>
            <a:endParaRPr lang="en-US" sz="1200" dirty="0">
              <a:latin typeface="Arial" charset="0"/>
              <a:cs typeface="Arial" charset="0"/>
            </a:endParaRPr>
          </a:p>
          <a:p>
            <a:pPr marL="0" indent="0" eaLnBrk="1" hangingPunct="1">
              <a:buNone/>
            </a:pPr>
            <a:endParaRPr lang="en-US" sz="12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buNone/>
            </a:pPr>
            <a:endParaRPr lang="en-US" sz="12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buNone/>
            </a:pPr>
            <a:endParaRPr lang="en-US" sz="1200" dirty="0">
              <a:latin typeface="Arial" charset="0"/>
              <a:cs typeface="Arial" charset="0"/>
            </a:endParaRPr>
          </a:p>
          <a:p>
            <a:pPr marL="0" indent="0" eaLnBrk="1" hangingPunct="1">
              <a:buNone/>
            </a:pPr>
            <a:endParaRPr lang="en-US" sz="12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buNone/>
            </a:pPr>
            <a:endParaRPr lang="en-US" sz="1200" dirty="0">
              <a:latin typeface="Arial" charset="0"/>
              <a:cs typeface="Arial" charset="0"/>
            </a:endParaRPr>
          </a:p>
          <a:p>
            <a:pPr marL="0" indent="0" eaLnBrk="1" hangingPunct="1">
              <a:buNone/>
            </a:pPr>
            <a:endParaRPr lang="en-US" sz="1200" dirty="0" smtClean="0">
              <a:latin typeface="Arial" charset="0"/>
              <a:cs typeface="Arial" charset="0"/>
            </a:endParaRPr>
          </a:p>
          <a:p>
            <a:pPr marL="0" indent="0" eaLnBrk="1" hangingPunct="1">
              <a:buNone/>
            </a:pP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2F0083-7A47-4354-925A-76001F098823}" type="slidenum">
              <a:rPr lang="en-GB" smtClean="0">
                <a:solidFill>
                  <a:schemeClr val="bg1"/>
                </a:solidFill>
              </a:rPr>
              <a:pPr eaLnBrk="1" hangingPunct="1"/>
              <a:t>3</a:t>
            </a:fld>
            <a:endParaRPr lang="en-GB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07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99592" y="1193863"/>
            <a:ext cx="7755072" cy="3273362"/>
            <a:chOff x="1514" y="1160"/>
            <a:chExt cx="2994" cy="1670"/>
          </a:xfrm>
        </p:grpSpPr>
        <p:grpSp>
          <p:nvGrpSpPr>
            <p:cNvPr id="33796" name="Group 4"/>
            <p:cNvGrpSpPr>
              <a:grpSpLocks/>
            </p:cNvGrpSpPr>
            <p:nvPr/>
          </p:nvGrpSpPr>
          <p:grpSpPr bwMode="auto">
            <a:xfrm>
              <a:off x="1527" y="1160"/>
              <a:ext cx="2746" cy="943"/>
              <a:chOff x="1139" y="865"/>
              <a:chExt cx="2746" cy="943"/>
            </a:xfrm>
          </p:grpSpPr>
          <p:grpSp>
            <p:nvGrpSpPr>
              <p:cNvPr id="33805" name="Group 5"/>
              <p:cNvGrpSpPr>
                <a:grpSpLocks/>
              </p:cNvGrpSpPr>
              <p:nvPr/>
            </p:nvGrpSpPr>
            <p:grpSpPr bwMode="auto">
              <a:xfrm>
                <a:off x="1139" y="865"/>
                <a:ext cx="920" cy="482"/>
                <a:chOff x="824" y="865"/>
                <a:chExt cx="920" cy="482"/>
              </a:xfrm>
            </p:grpSpPr>
            <p:sp>
              <p:nvSpPr>
                <p:cNvPr id="33812" name="Rectangle 6"/>
                <p:cNvSpPr>
                  <a:spLocks noChangeArrowheads="1"/>
                </p:cNvSpPr>
                <p:nvPr/>
              </p:nvSpPr>
              <p:spPr bwMode="auto">
                <a:xfrm>
                  <a:off x="824" y="865"/>
                  <a:ext cx="920" cy="48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1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825" y="865"/>
                  <a:ext cx="919" cy="2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GB" sz="1400" dirty="0">
                      <a:latin typeface="Verdana" pitchFamily="34" charset="0"/>
                    </a:rPr>
                    <a:t>Required controls summary</a:t>
                  </a:r>
                </a:p>
              </p:txBody>
            </p:sp>
          </p:grpSp>
          <p:grpSp>
            <p:nvGrpSpPr>
              <p:cNvPr id="33806" name="Group 8"/>
              <p:cNvGrpSpPr>
                <a:grpSpLocks/>
              </p:cNvGrpSpPr>
              <p:nvPr/>
            </p:nvGrpSpPr>
            <p:grpSpPr bwMode="auto">
              <a:xfrm>
                <a:off x="2016" y="999"/>
                <a:ext cx="1869" cy="809"/>
                <a:chOff x="2016" y="999"/>
                <a:chExt cx="1869" cy="809"/>
              </a:xfrm>
            </p:grpSpPr>
            <p:sp>
              <p:nvSpPr>
                <p:cNvPr id="33807" name="Rectangle 9"/>
                <p:cNvSpPr>
                  <a:spLocks noChangeArrowheads="1"/>
                </p:cNvSpPr>
                <p:nvPr/>
              </p:nvSpPr>
              <p:spPr bwMode="auto">
                <a:xfrm>
                  <a:off x="2016" y="999"/>
                  <a:ext cx="1060" cy="569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0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099" y="1106"/>
                  <a:ext cx="1051" cy="2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en-GB" sz="1400" dirty="0">
                      <a:latin typeface="Verdana" pitchFamily="34" charset="0"/>
                    </a:rPr>
                    <a:t>Contingency plan requirements</a:t>
                  </a:r>
                </a:p>
              </p:txBody>
            </p:sp>
            <p:grpSp>
              <p:nvGrpSpPr>
                <p:cNvPr id="33809" name="Group 11"/>
                <p:cNvGrpSpPr>
                  <a:grpSpLocks/>
                </p:cNvGrpSpPr>
                <p:nvPr/>
              </p:nvGrpSpPr>
              <p:grpSpPr bwMode="auto">
                <a:xfrm>
                  <a:off x="2965" y="1326"/>
                  <a:ext cx="920" cy="482"/>
                  <a:chOff x="2893" y="1236"/>
                  <a:chExt cx="920" cy="482"/>
                </a:xfrm>
              </p:grpSpPr>
              <p:sp>
                <p:nvSpPr>
                  <p:cNvPr id="33810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893" y="1236"/>
                    <a:ext cx="920" cy="48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33811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04" y="1291"/>
                    <a:ext cx="809" cy="3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Tahoma" pitchFamily="34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GB" sz="1400" dirty="0" smtClean="0">
                        <a:latin typeface="Verdana" pitchFamily="34" charset="0"/>
                      </a:rPr>
                      <a:t>Insurance </a:t>
                    </a:r>
                    <a:r>
                      <a:rPr lang="en-GB" sz="1400" dirty="0">
                        <a:latin typeface="Verdana" pitchFamily="34" charset="0"/>
                      </a:rPr>
                      <a:t>requirements </a:t>
                    </a:r>
                    <a:r>
                      <a:rPr lang="en-GB" sz="1400" dirty="0" smtClean="0">
                        <a:latin typeface="Verdana" pitchFamily="34" charset="0"/>
                      </a:rPr>
                      <a:t>summary</a:t>
                    </a:r>
                    <a:endParaRPr lang="en-GB" sz="1400" dirty="0">
                      <a:latin typeface="Verdana" pitchFamily="34" charset="0"/>
                    </a:endParaRPr>
                  </a:p>
                </p:txBody>
              </p:sp>
            </p:grpSp>
          </p:grpSp>
        </p:grpSp>
        <p:grpSp>
          <p:nvGrpSpPr>
            <p:cNvPr id="33797" name="Group 14"/>
            <p:cNvGrpSpPr>
              <a:grpSpLocks/>
            </p:cNvGrpSpPr>
            <p:nvPr/>
          </p:nvGrpSpPr>
          <p:grpSpPr bwMode="auto">
            <a:xfrm>
              <a:off x="1514" y="2302"/>
              <a:ext cx="1346" cy="528"/>
              <a:chOff x="1076" y="2053"/>
              <a:chExt cx="1346" cy="528"/>
            </a:xfrm>
          </p:grpSpPr>
          <p:sp>
            <p:nvSpPr>
              <p:cNvPr id="33803" name="Rectangle 15"/>
              <p:cNvSpPr>
                <a:spLocks noChangeArrowheads="1"/>
              </p:cNvSpPr>
              <p:nvPr/>
            </p:nvSpPr>
            <p:spPr bwMode="auto">
              <a:xfrm>
                <a:off x="1076" y="2053"/>
                <a:ext cx="1341" cy="52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804" name="Text Box 16"/>
              <p:cNvSpPr txBox="1">
                <a:spLocks noChangeArrowheads="1"/>
              </p:cNvSpPr>
              <p:nvPr/>
            </p:nvSpPr>
            <p:spPr bwMode="auto">
              <a:xfrm>
                <a:off x="1132" y="2143"/>
                <a:ext cx="1290" cy="2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GB" sz="1400" dirty="0">
                    <a:latin typeface="Verdana" pitchFamily="34" charset="0"/>
                  </a:rPr>
                  <a:t>Set </a:t>
                </a:r>
                <a:r>
                  <a:rPr lang="en-GB" sz="1400" dirty="0" smtClean="0">
                    <a:latin typeface="Verdana" pitchFamily="34" charset="0"/>
                  </a:rPr>
                  <a:t>risk </a:t>
                </a:r>
                <a:r>
                  <a:rPr lang="en-GB" sz="1400" dirty="0">
                    <a:latin typeface="Verdana" pitchFamily="34" charset="0"/>
                  </a:rPr>
                  <a:t>indicators and </a:t>
                </a:r>
                <a:r>
                  <a:rPr lang="en-GB" sz="1400" dirty="0">
                    <a:solidFill>
                      <a:schemeClr val="bg1"/>
                    </a:solidFill>
                    <a:latin typeface="Verdana" pitchFamily="34" charset="0"/>
                  </a:rPr>
                  <a:t>methods to monitor</a:t>
                </a:r>
                <a:r>
                  <a:rPr lang="en-GB" sz="1400" dirty="0">
                    <a:latin typeface="Verdana" pitchFamily="34" charset="0"/>
                  </a:rPr>
                  <a:t> them</a:t>
                </a:r>
              </a:p>
            </p:txBody>
          </p:sp>
        </p:grpSp>
        <p:sp>
          <p:nvSpPr>
            <p:cNvPr id="33798" name="AutoShape 17"/>
            <p:cNvSpPr>
              <a:spLocks noChangeArrowheads="1"/>
            </p:cNvSpPr>
            <p:nvPr/>
          </p:nvSpPr>
          <p:spPr bwMode="auto">
            <a:xfrm>
              <a:off x="1875" y="1729"/>
              <a:ext cx="195" cy="324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799" name="AutoShape 18"/>
            <p:cNvSpPr>
              <a:spLocks noChangeArrowheads="1"/>
            </p:cNvSpPr>
            <p:nvPr/>
          </p:nvSpPr>
          <p:spPr bwMode="auto">
            <a:xfrm rot="16162906">
              <a:off x="3166" y="2452"/>
              <a:ext cx="190" cy="28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7F8EA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33800" name="Group 19"/>
            <p:cNvGrpSpPr>
              <a:grpSpLocks/>
            </p:cNvGrpSpPr>
            <p:nvPr/>
          </p:nvGrpSpPr>
          <p:grpSpPr bwMode="auto">
            <a:xfrm>
              <a:off x="3588" y="2347"/>
              <a:ext cx="920" cy="482"/>
              <a:chOff x="2893" y="1236"/>
              <a:chExt cx="920" cy="482"/>
            </a:xfrm>
          </p:grpSpPr>
          <p:sp>
            <p:nvSpPr>
              <p:cNvPr id="33801" name="Rectangle 20"/>
              <p:cNvSpPr>
                <a:spLocks noChangeArrowheads="1"/>
              </p:cNvSpPr>
              <p:nvPr/>
            </p:nvSpPr>
            <p:spPr bwMode="auto">
              <a:xfrm>
                <a:off x="2893" y="1236"/>
                <a:ext cx="920" cy="4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3802" name="Text Box 21"/>
              <p:cNvSpPr txBox="1">
                <a:spLocks noChangeArrowheads="1"/>
              </p:cNvSpPr>
              <p:nvPr/>
            </p:nvSpPr>
            <p:spPr bwMode="auto">
              <a:xfrm>
                <a:off x="2893" y="1281"/>
                <a:ext cx="920" cy="2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GB" sz="1600" b="1" dirty="0">
                    <a:solidFill>
                      <a:srgbClr val="FF0000"/>
                    </a:solidFill>
                    <a:latin typeface="Verdana" pitchFamily="34" charset="0"/>
                  </a:rPr>
                  <a:t>Annual </a:t>
                </a:r>
                <a:r>
                  <a:rPr lang="en-GB" sz="1600" b="1" dirty="0" smtClean="0">
                    <a:solidFill>
                      <a:srgbClr val="FF0000"/>
                    </a:solidFill>
                    <a:latin typeface="Verdana" pitchFamily="34" charset="0"/>
                  </a:rPr>
                  <a:t> Risk </a:t>
                </a:r>
                <a:r>
                  <a:rPr lang="en-GB" sz="1600" b="1" dirty="0">
                    <a:solidFill>
                      <a:srgbClr val="FF0000"/>
                    </a:solidFill>
                    <a:latin typeface="Verdana" pitchFamily="34" charset="0"/>
                  </a:rPr>
                  <a:t>Report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0815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– going monitoring and reviewing compliance risks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combination of - </a:t>
            </a:r>
          </a:p>
          <a:p>
            <a:endParaRPr lang="en-GB" dirty="0"/>
          </a:p>
          <a:p>
            <a:r>
              <a:rPr lang="en-GB" dirty="0"/>
              <a:t>Pre – file opening </a:t>
            </a:r>
            <a:r>
              <a:rPr lang="en-GB" dirty="0" smtClean="0"/>
              <a:t>mandatory </a:t>
            </a:r>
            <a:r>
              <a:rPr lang="en-GB" dirty="0"/>
              <a:t>matter level risk management </a:t>
            </a:r>
            <a:r>
              <a:rPr lang="en-GB" dirty="0" smtClean="0"/>
              <a:t>questionnaires</a:t>
            </a:r>
          </a:p>
          <a:p>
            <a:r>
              <a:rPr lang="en-GB" dirty="0" smtClean="0"/>
              <a:t>Exception reporting</a:t>
            </a:r>
          </a:p>
          <a:p>
            <a:r>
              <a:rPr lang="en-GB" dirty="0" smtClean="0"/>
              <a:t>‘</a:t>
            </a:r>
            <a:r>
              <a:rPr lang="en-GB" dirty="0"/>
              <a:t>Independent’ file </a:t>
            </a:r>
            <a:r>
              <a:rPr lang="en-GB" dirty="0" smtClean="0"/>
              <a:t>reviews</a:t>
            </a:r>
            <a:endParaRPr lang="en-GB" dirty="0"/>
          </a:p>
          <a:p>
            <a:r>
              <a:rPr lang="en-GB" dirty="0"/>
              <a:t>Positive confirmation of </a:t>
            </a:r>
            <a:r>
              <a:rPr lang="en-GB" dirty="0" smtClean="0"/>
              <a:t>compliance</a:t>
            </a:r>
          </a:p>
          <a:p>
            <a:r>
              <a:rPr lang="en-GB" dirty="0"/>
              <a:t>Voluntary reporting</a:t>
            </a:r>
            <a:r>
              <a:rPr lang="en-GB" dirty="0" smtClean="0"/>
              <a:t>?</a:t>
            </a:r>
            <a:endParaRPr lang="en-GB" dirty="0"/>
          </a:p>
          <a:p>
            <a:r>
              <a:rPr lang="en-GB" dirty="0" smtClean="0"/>
              <a:t>Claims and complaints monitoring</a:t>
            </a:r>
          </a:p>
          <a:p>
            <a:r>
              <a:rPr lang="en-GB" dirty="0" smtClean="0"/>
              <a:t>Financial measurement and reporting</a:t>
            </a:r>
          </a:p>
          <a:p>
            <a:r>
              <a:rPr lang="en-GB" dirty="0" smtClean="0"/>
              <a:t>Accounts Rules breaches register</a:t>
            </a:r>
          </a:p>
          <a:p>
            <a:r>
              <a:rPr lang="en-GB" dirty="0" smtClean="0"/>
              <a:t>Supervision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dirty="0" smtClean="0"/>
              <a:t>Use of IT systems?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467AE9-DAED-4E8C-9B8D-55C961E98838}" type="slidenum">
              <a:rPr lang="en-GB" smtClean="0"/>
              <a:pPr>
                <a:defRPr/>
              </a:pPr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13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6250" y="476250"/>
            <a:ext cx="7697788" cy="904875"/>
          </a:xfrm>
        </p:spPr>
        <p:txBody>
          <a:bodyPr anchor="b">
            <a:noAutofit/>
          </a:bodyPr>
          <a:lstStyle/>
          <a:p>
            <a:pPr algn="l" eaLnBrk="1" hangingPunct="1"/>
            <a:r>
              <a:rPr lang="en-GB" sz="2800" dirty="0" smtClean="0"/>
              <a:t>Effective use of IT systems for compliance risk management?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484784"/>
            <a:ext cx="7768406" cy="4464496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GB" sz="1800" dirty="0" smtClean="0"/>
              <a:t>Use an </a:t>
            </a:r>
            <a:r>
              <a:rPr lang="en-GB" sz="1800" b="1" dirty="0" smtClean="0"/>
              <a:t>integrated</a:t>
            </a:r>
            <a:r>
              <a:rPr lang="en-GB" sz="1800" dirty="0" smtClean="0"/>
              <a:t> risk management system to cost effectively manage compliance and other risk areas by: </a:t>
            </a:r>
          </a:p>
          <a:p>
            <a:pPr marL="0" indent="0" eaLnBrk="1" hangingPunct="1">
              <a:defRPr/>
            </a:pPr>
            <a:endParaRPr lang="en-GB" sz="1800" dirty="0" smtClean="0"/>
          </a:p>
          <a:p>
            <a:pPr lvl="1" eaLnBrk="1" hangingPunct="1">
              <a:defRPr/>
            </a:pPr>
            <a:r>
              <a:rPr lang="en-GB" sz="1800" dirty="0" smtClean="0"/>
              <a:t>creating and maintaining one central, up to date compliance and risk database</a:t>
            </a:r>
          </a:p>
          <a:p>
            <a:pPr lvl="1" eaLnBrk="1" hangingPunct="1">
              <a:defRPr/>
            </a:pPr>
            <a:r>
              <a:rPr lang="en-GB" sz="1800" dirty="0" smtClean="0"/>
              <a:t>providing information access to all who need it in relation to exposure to risk</a:t>
            </a:r>
          </a:p>
          <a:p>
            <a:pPr lvl="1" eaLnBrk="1" hangingPunct="1">
              <a:defRPr/>
            </a:pPr>
            <a:r>
              <a:rPr lang="en-GB" sz="1800" dirty="0" smtClean="0"/>
              <a:t>embedding compliance and risk management procedures – e.g. client inception procedures</a:t>
            </a:r>
          </a:p>
          <a:p>
            <a:pPr lvl="1" eaLnBrk="1" hangingPunct="1">
              <a:defRPr/>
            </a:pPr>
            <a:r>
              <a:rPr lang="en-GB" sz="1800" dirty="0" smtClean="0"/>
              <a:t>streamlining identification, assessment, mitigation and monitoring of compliance and other risks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GB" sz="1800" dirty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GB" sz="1800" dirty="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GB" sz="1800" dirty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GB" sz="1800" dirty="0" smtClean="0">
              <a:latin typeface="Verdan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 smtClean="0">
              <a:solidFill>
                <a:srgbClr val="002060"/>
              </a:solidFill>
              <a:latin typeface="Tahoma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GB" sz="1800" dirty="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GB" sz="1800" dirty="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en-GB" sz="2000" dirty="0" smtClean="0">
              <a:latin typeface="Verdana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GB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420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68400" y="471488"/>
            <a:ext cx="7289800" cy="658812"/>
          </a:xfrm>
        </p:spPr>
        <p:txBody>
          <a:bodyPr/>
          <a:lstStyle/>
          <a:p>
            <a:r>
              <a:rPr lang="en-GB" sz="2800" dirty="0" smtClean="0"/>
              <a:t>Risk limitation </a:t>
            </a:r>
            <a:r>
              <a:rPr lang="en-GB" sz="2800" dirty="0"/>
              <a:t>involves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340769"/>
            <a:ext cx="7975104" cy="4501232"/>
          </a:xfrm>
        </p:spPr>
        <p:txBody>
          <a:bodyPr/>
          <a:lstStyle/>
          <a:p>
            <a:r>
              <a:rPr lang="en-GB" sz="2000" dirty="0">
                <a:latin typeface="Verdana" pitchFamily="34" charset="0"/>
              </a:rPr>
              <a:t>Risk crystalisation </a:t>
            </a:r>
            <a:r>
              <a:rPr lang="en-GB" sz="2000" dirty="0" smtClean="0">
                <a:latin typeface="Verdana" pitchFamily="34" charset="0"/>
              </a:rPr>
              <a:t>scenarios</a:t>
            </a:r>
          </a:p>
          <a:p>
            <a:pPr marL="0" indent="0">
              <a:buNone/>
            </a:pPr>
            <a:r>
              <a:rPr lang="en-GB" sz="2000" dirty="0" smtClean="0">
                <a:latin typeface="Verdana" pitchFamily="34" charset="0"/>
              </a:rPr>
              <a:t> </a:t>
            </a:r>
            <a:endParaRPr lang="en-GB" sz="2000" dirty="0">
              <a:latin typeface="Verdana" pitchFamily="34" charset="0"/>
            </a:endParaRPr>
          </a:p>
          <a:p>
            <a:r>
              <a:rPr lang="en-GB" sz="2000" dirty="0">
                <a:latin typeface="Verdana" pitchFamily="34" charset="0"/>
              </a:rPr>
              <a:t>Contingency </a:t>
            </a:r>
            <a:r>
              <a:rPr lang="en-GB" sz="2000" dirty="0" smtClean="0">
                <a:latin typeface="Verdana" pitchFamily="34" charset="0"/>
              </a:rPr>
              <a:t>plans</a:t>
            </a:r>
          </a:p>
          <a:p>
            <a:endParaRPr lang="en-GB" sz="2000" dirty="0">
              <a:latin typeface="Verdana" pitchFamily="34" charset="0"/>
            </a:endParaRPr>
          </a:p>
          <a:p>
            <a:r>
              <a:rPr lang="en-GB" sz="2000" dirty="0">
                <a:latin typeface="Verdana" pitchFamily="34" charset="0"/>
              </a:rPr>
              <a:t>Limitation </a:t>
            </a:r>
            <a:r>
              <a:rPr lang="en-GB" sz="2000" dirty="0" smtClean="0">
                <a:latin typeface="Verdana" pitchFamily="34" charset="0"/>
              </a:rPr>
              <a:t>procedures</a:t>
            </a:r>
          </a:p>
          <a:p>
            <a:endParaRPr lang="en-GB" sz="2000" dirty="0">
              <a:latin typeface="Verdana" pitchFamily="34" charset="0"/>
            </a:endParaRPr>
          </a:p>
          <a:p>
            <a:r>
              <a:rPr lang="en-GB" sz="2000" dirty="0">
                <a:latin typeface="Verdana" pitchFamily="34" charset="0"/>
              </a:rPr>
              <a:t>Post event assessment</a:t>
            </a:r>
          </a:p>
        </p:txBody>
      </p:sp>
    </p:spTree>
    <p:extLst>
      <p:ext uri="{BB962C8B-B14F-4D97-AF65-F5344CB8AC3E}">
        <p14:creationId xmlns:p14="http://schemas.microsoft.com/office/powerpoint/2010/main" val="26567169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261938"/>
            <a:ext cx="8600256" cy="934814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GB" sz="2400" dirty="0" smtClean="0"/>
              <a:t>Advantages of a formal compliance risk  management process?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39800" y="1806575"/>
            <a:ext cx="7221538" cy="4430737"/>
          </a:xfrm>
        </p:spPr>
        <p:txBody>
          <a:bodyPr/>
          <a:lstStyle/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Structured approach focuses on key compliance and other risk areas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Can demonstrate </a:t>
            </a:r>
            <a:r>
              <a:rPr lang="en-GB" sz="1800" b="1" dirty="0" smtClean="0">
                <a:latin typeface="Verdana" pitchFamily="34" charset="0"/>
              </a:rPr>
              <a:t>how</a:t>
            </a:r>
            <a:r>
              <a:rPr lang="en-GB" sz="1800" dirty="0" smtClean="0">
                <a:latin typeface="Verdana" pitchFamily="34" charset="0"/>
              </a:rPr>
              <a:t> a firm is complying and the </a:t>
            </a:r>
            <a:r>
              <a:rPr lang="en-GB" sz="1800" b="1" dirty="0" smtClean="0">
                <a:latin typeface="Verdana" pitchFamily="34" charset="0"/>
              </a:rPr>
              <a:t>effectiveness</a:t>
            </a:r>
            <a:r>
              <a:rPr lang="en-GB" sz="1800" dirty="0" smtClean="0">
                <a:latin typeface="Verdana" pitchFamily="34" charset="0"/>
              </a:rPr>
              <a:t> of compliance / outcomes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Continuous monitoring ensures management of compliance and risk is “lived” day to day 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Universal application to all compliance and risk areas</a:t>
            </a: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r>
              <a:rPr lang="en-GB" sz="1800" dirty="0" smtClean="0">
                <a:latin typeface="Verdana" pitchFamily="34" charset="0"/>
              </a:rPr>
              <a:t>Comfort / assurance to PI insurers [and SRA?]</a:t>
            </a:r>
          </a:p>
          <a:p>
            <a:pPr eaLnBrk="1" hangingPunct="1">
              <a:defRPr/>
            </a:pPr>
            <a:endParaRPr lang="en-GB" sz="1800" dirty="0">
              <a:latin typeface="Verdan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 smtClean="0">
              <a:solidFill>
                <a:srgbClr val="002060"/>
              </a:solidFill>
              <a:latin typeface="Tahoma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GB" sz="1400" kern="1200" dirty="0">
              <a:solidFill>
                <a:srgbClr val="002060"/>
              </a:solidFill>
              <a:latin typeface="Tahoma" pitchFamily="34" charset="0"/>
            </a:endParaRPr>
          </a:p>
          <a:p>
            <a:pPr eaLnBrk="1" hangingPunct="1">
              <a:defRPr/>
            </a:pPr>
            <a:endParaRPr lang="en-GB" sz="1800" dirty="0" smtClean="0">
              <a:latin typeface="Verdana" pitchFamily="34" charset="0"/>
            </a:endParaRPr>
          </a:p>
          <a:p>
            <a:pPr eaLnBrk="1" hangingPunct="1">
              <a:defRPr/>
            </a:pPr>
            <a:endParaRPr lang="en-GB" sz="20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1186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800" dirty="0" smtClean="0"/>
              <a:t>Your challenge ....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is not merely to ensure your firm is compliant but …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to be able to </a:t>
            </a:r>
            <a:r>
              <a:rPr lang="en-GB" b="1" dirty="0" smtClean="0"/>
              <a:t>DEMONSTRATE</a:t>
            </a:r>
            <a:r>
              <a:rPr lang="en-GB" dirty="0" smtClean="0"/>
              <a:t> to the SRA that your firm and everyone in the firm is compliant on an on-going basis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i="1" dirty="0">
                <a:solidFill>
                  <a:srgbClr val="FF0000"/>
                </a:solidFill>
              </a:rPr>
              <a:t>“If you cannot demonstrate compliance we may take regulatory action”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sz="1400" dirty="0"/>
              <a:t>SRA – OFR at a glance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5754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 idx="4294967295"/>
          </p:nvPr>
        </p:nvSpPr>
        <p:spPr/>
        <p:txBody>
          <a:bodyPr anchor="b">
            <a:normAutofit/>
          </a:bodyPr>
          <a:lstStyle/>
          <a:p>
            <a:pPr algn="l" eaLnBrk="1" hangingPunct="1"/>
            <a:r>
              <a:rPr lang="en-GB" dirty="0" smtClean="0"/>
              <a:t>And the scope and volume of compliance now requires a different approach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GB" dirty="0" smtClean="0"/>
              <a:t>For example, under OFR firms must:  </a:t>
            </a:r>
          </a:p>
          <a:p>
            <a:pPr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 </a:t>
            </a:r>
            <a:r>
              <a:rPr lang="en-US" b="1" dirty="0" smtClean="0"/>
              <a:t>have appropriate systems and controls in place </a:t>
            </a:r>
            <a:r>
              <a:rPr lang="en-US" dirty="0" smtClean="0"/>
              <a:t>to achieve and comply with all Principles, rules and outcomes and other requirements of the Handbook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identify, monitor and manage risks </a:t>
            </a:r>
            <a:r>
              <a:rPr lang="en-US" dirty="0" smtClean="0">
                <a:solidFill>
                  <a:srgbClr val="FF0000"/>
                </a:solidFill>
              </a:rPr>
              <a:t>to the achievement of all outcomes, rules, Principles and other requirements in the Handbook if applicable and take steps to address issues identified 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Ensure compliance with all the reporting and notification </a:t>
            </a:r>
            <a:r>
              <a:rPr lang="en-US" dirty="0" smtClean="0"/>
              <a:t>requirements in the Handbook 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7137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ChangeArrowheads="1"/>
          </p:cNvSpPr>
          <p:nvPr/>
        </p:nvSpPr>
        <p:spPr bwMode="auto">
          <a:xfrm>
            <a:off x="304800" y="0"/>
            <a:ext cx="8388350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endParaRPr lang="en-GB" sz="3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654" name="AutoShape 3"/>
          <p:cNvSpPr>
            <a:spLocks noChangeArrowheads="1"/>
          </p:cNvSpPr>
          <p:nvPr/>
        </p:nvSpPr>
        <p:spPr bwMode="auto">
          <a:xfrm rot="3586185">
            <a:off x="4861933" y="1930813"/>
            <a:ext cx="2430882" cy="1310645"/>
          </a:xfrm>
          <a:prstGeom prst="curvedDownArrow">
            <a:avLst>
              <a:gd name="adj1" fmla="val 40359"/>
              <a:gd name="adj2" fmla="val 80718"/>
              <a:gd name="adj3" fmla="val 33333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GB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5219700" y="4168775"/>
            <a:ext cx="2592660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1600" dirty="0" smtClean="0">
                <a:solidFill>
                  <a:srgbClr val="FF0000"/>
                </a:solidFill>
                <a:latin typeface="Arial" charset="0"/>
              </a:rPr>
              <a:t>2. Developing effective control measures </a:t>
            </a:r>
            <a:endParaRPr lang="en-GB" sz="16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250825" y="3353177"/>
            <a:ext cx="45719" cy="286232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buFontTx/>
              <a:buChar char="•"/>
              <a:defRPr/>
            </a:pPr>
            <a:endParaRPr lang="en-GB" sz="18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+mn-cs"/>
            </a:endParaRPr>
          </a:p>
          <a:p>
            <a:pPr eaLnBrk="0" hangingPunct="0">
              <a:defRPr/>
            </a:pPr>
            <a:endParaRPr lang="en-GB" sz="1800" b="1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+mn-cs"/>
            </a:endParaRPr>
          </a:p>
          <a:p>
            <a:pPr eaLnBrk="0" hangingPunct="0">
              <a:buFontTx/>
              <a:buChar char="•"/>
              <a:defRPr/>
            </a:pPr>
            <a:r>
              <a:rPr lang="en-GB" sz="1800" b="1" dirty="0" smtClean="0">
                <a:solidFill>
                  <a:schemeClr val="bg1"/>
                </a:solidFill>
                <a:latin typeface="Arial" charset="0"/>
                <a:cs typeface="+mn-cs"/>
              </a:rPr>
              <a:t>y </a:t>
            </a:r>
            <a:r>
              <a:rPr lang="en-GB" sz="1800" b="1" dirty="0">
                <a:solidFill>
                  <a:schemeClr val="bg1"/>
                </a:solidFill>
                <a:latin typeface="Arial" charset="0"/>
                <a:cs typeface="+mn-cs"/>
              </a:rPr>
              <a:t>to one</a:t>
            </a:r>
            <a:endParaRPr lang="en-GB" b="1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7544" y="4071957"/>
            <a:ext cx="3024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sz="1600" dirty="0" smtClean="0">
                <a:solidFill>
                  <a:srgbClr val="FF0000"/>
                </a:solidFill>
                <a:latin typeface="Arial" charset="0"/>
              </a:rPr>
              <a:t>3. Monitoring and reviewing the effectiveness of your risk management procedures</a:t>
            </a:r>
            <a:endParaRPr lang="en-GB" sz="16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 rot="8640000">
            <a:off x="3513660" y="4401459"/>
            <a:ext cx="1723804" cy="1854740"/>
          </a:xfrm>
          <a:prstGeom prst="curvedDownArrow">
            <a:avLst>
              <a:gd name="adj1" fmla="val 40359"/>
              <a:gd name="adj2" fmla="val 50000"/>
              <a:gd name="adj3" fmla="val 33333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0" hangingPunct="0">
              <a:buFontTx/>
              <a:buChar char="•"/>
              <a:defRPr/>
            </a:pPr>
            <a:endParaRPr lang="en-GB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20" name="AutoShape 3"/>
          <p:cNvSpPr>
            <a:spLocks noChangeArrowheads="1"/>
          </p:cNvSpPr>
          <p:nvPr/>
        </p:nvSpPr>
        <p:spPr bwMode="auto">
          <a:xfrm rot="17640000">
            <a:off x="615520" y="1915961"/>
            <a:ext cx="2659194" cy="1366927"/>
          </a:xfrm>
          <a:prstGeom prst="curvedDownArrow">
            <a:avLst>
              <a:gd name="adj1" fmla="val 40359"/>
              <a:gd name="adj2" fmla="val 80718"/>
              <a:gd name="adj3" fmla="val 33333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buFontTx/>
              <a:buChar char="•"/>
              <a:defRPr/>
            </a:pPr>
            <a:endParaRPr lang="en-GB" b="1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3768" y="83671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1. Identifying and assessing compliance risks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67544" y="274638"/>
            <a:ext cx="5040560" cy="92211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dirty="0" smtClean="0">
                <a:latin typeface="Arial" charset="0"/>
                <a:cs typeface="Arial" charset="0"/>
              </a:rPr>
              <a:t>Scope of today’s session</a:t>
            </a:r>
          </a:p>
        </p:txBody>
      </p:sp>
    </p:spTree>
    <p:extLst>
      <p:ext uri="{BB962C8B-B14F-4D97-AF65-F5344CB8AC3E}">
        <p14:creationId xmlns:p14="http://schemas.microsoft.com/office/powerpoint/2010/main" val="24375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/>
          <a:lstStyle/>
          <a:p>
            <a:r>
              <a:rPr lang="en-GB" b="0" dirty="0" smtClean="0">
                <a:latin typeface="Arial" charset="0"/>
                <a:cs typeface="Arial" charset="0"/>
              </a:rPr>
              <a:t/>
            </a:r>
            <a:br>
              <a:rPr lang="en-GB" b="0" dirty="0" smtClean="0">
                <a:latin typeface="Arial" charset="0"/>
                <a:cs typeface="Arial" charset="0"/>
              </a:rPr>
            </a:br>
            <a:r>
              <a:rPr lang="en-GB" b="0" dirty="0" smtClean="0">
                <a:latin typeface="Arial" charset="0"/>
                <a:cs typeface="Arial" charset="0"/>
              </a:rPr>
              <a:t>However </a:t>
            </a:r>
            <a:r>
              <a:rPr lang="en-GB" b="0" dirty="0">
                <a:latin typeface="Arial" charset="0"/>
                <a:cs typeface="Arial" charset="0"/>
              </a:rPr>
              <a:t>there is one thing which is </a:t>
            </a:r>
            <a:r>
              <a:rPr lang="en-GB" b="0" i="1" dirty="0">
                <a:latin typeface="Arial" charset="0"/>
                <a:cs typeface="Arial" charset="0"/>
              </a:rPr>
              <a:t>fundamental</a:t>
            </a:r>
            <a:r>
              <a:rPr lang="en-GB" b="0" dirty="0">
                <a:latin typeface="Arial" charset="0"/>
                <a:cs typeface="Arial" charset="0"/>
              </a:rPr>
              <a:t> to the ability to manage </a:t>
            </a:r>
            <a:r>
              <a:rPr lang="en-GB" b="0" dirty="0" smtClean="0">
                <a:latin typeface="Arial" charset="0"/>
                <a:cs typeface="Arial" charset="0"/>
              </a:rPr>
              <a:t>risks …..</a:t>
            </a:r>
            <a:r>
              <a:rPr lang="en-GB" dirty="0">
                <a:latin typeface="Arial" charset="0"/>
                <a:cs typeface="Arial" charset="0"/>
              </a:rPr>
              <a:t/>
            </a:r>
            <a:br>
              <a:rPr lang="en-GB" dirty="0">
                <a:latin typeface="Arial" charset="0"/>
                <a:cs typeface="Arial" charset="0"/>
              </a:rPr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544" y="1124744"/>
            <a:ext cx="8280400" cy="5039543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b="1" dirty="0"/>
              <a:t>Knowledge</a:t>
            </a:r>
            <a:endParaRPr lang="en-GB" b="1" i="1" dirty="0" smtClean="0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600" i="1" dirty="0" smtClean="0"/>
              <a:t>“</a:t>
            </a:r>
            <a:r>
              <a:rPr lang="en-GB" sz="1600" i="1" dirty="0"/>
              <a:t>There are known knowns; there are things we know we know</a:t>
            </a:r>
            <a:r>
              <a:rPr lang="en-GB" sz="1600" i="1" dirty="0" smtClean="0"/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600" i="1" dirty="0" smtClean="0"/>
              <a:t>We </a:t>
            </a:r>
            <a:r>
              <a:rPr lang="en-GB" sz="1600" i="1" dirty="0"/>
              <a:t>also know there are known unknowns; that is to say, we know there are some things we do not know</a:t>
            </a:r>
            <a:r>
              <a:rPr lang="en-GB" sz="1600" i="1" dirty="0" smtClean="0"/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600" i="1" dirty="0" smtClean="0"/>
              <a:t>But </a:t>
            </a:r>
            <a:r>
              <a:rPr lang="en-GB" sz="1600" i="1" dirty="0"/>
              <a:t>there are also unknown unknowns – the ones we don’t know we don’t know”.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600" dirty="0" smtClean="0"/>
              <a:t>Donald </a:t>
            </a:r>
            <a:r>
              <a:rPr lang="en-GB" sz="1600" dirty="0"/>
              <a:t>Rumsfeld </a:t>
            </a:r>
            <a:endParaRPr lang="en-GB" sz="1600" dirty="0">
              <a:latin typeface="Calibri"/>
              <a:ea typeface="Calibri"/>
              <a:cs typeface="Times New Roman"/>
            </a:endParaRP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One of the primary purposes of knowledge management (KM) should be to help a law firm manage its risks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467AE9-DAED-4E8C-9B8D-55C961E98838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519988"/>
              </p:ext>
            </p:extLst>
          </p:nvPr>
        </p:nvGraphicFramePr>
        <p:xfrm>
          <a:off x="15373200" y="3068960"/>
          <a:ext cx="8229600" cy="3832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0" marR="9525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898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Law firm risks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7544" y="1412776"/>
            <a:ext cx="8280400" cy="4751511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467AE9-DAED-4E8C-9B8D-55C961E98838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501725" y="1544501"/>
            <a:ext cx="4752528" cy="4536505"/>
            <a:chOff x="1640" y="794"/>
            <a:chExt cx="3461" cy="3408"/>
          </a:xfrm>
        </p:grpSpPr>
        <p:pic>
          <p:nvPicPr>
            <p:cNvPr id="6" name="Picture 4" descr="9 leaf circle no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0" y="794"/>
              <a:ext cx="3461" cy="3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1758" y="945"/>
              <a:ext cx="3187" cy="2964"/>
              <a:chOff x="1758" y="945"/>
              <a:chExt cx="3187" cy="2964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 rot="18506479">
                <a:off x="3855" y="1451"/>
                <a:ext cx="518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1200" b="1" dirty="0">
                    <a:latin typeface="Arial" charset="0"/>
                  </a:rPr>
                  <a:t>People</a:t>
                </a: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 rot="5400000">
                <a:off x="3043" y="1182"/>
                <a:ext cx="654" cy="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1" hangingPunct="1"/>
                <a:r>
                  <a:rPr lang="en-GB" sz="1200" b="1" dirty="0">
                    <a:solidFill>
                      <a:srgbClr val="000000"/>
                    </a:solidFill>
                    <a:latin typeface="Arial" charset="0"/>
                  </a:rPr>
                  <a:t>Operationa</a:t>
                </a:r>
                <a:r>
                  <a:rPr lang="en-GB" sz="1600" b="1" dirty="0">
                    <a:solidFill>
                      <a:srgbClr val="000000"/>
                    </a:solidFill>
                    <a:latin typeface="Arial" charset="0"/>
                  </a:rPr>
                  <a:t>l</a:t>
                </a:r>
                <a:endParaRPr lang="en-GB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 rot="21115345">
                <a:off x="4061" y="2158"/>
                <a:ext cx="884" cy="2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hlink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GB" sz="1200" b="1" dirty="0">
                    <a:latin typeface="Arial" charset="0"/>
                  </a:rPr>
                  <a:t>Regulatory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 rot="1972874">
                <a:off x="3979" y="2928"/>
                <a:ext cx="70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GB" sz="1400" b="1" dirty="0">
                    <a:latin typeface="Arial" charset="0"/>
                  </a:rPr>
                  <a:t>IT</a:t>
                </a: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 rot="3974387">
                <a:off x="3396" y="3375"/>
                <a:ext cx="799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 eaLnBrk="1" hangingPunct="1"/>
                <a:r>
                  <a:rPr lang="en-GB" sz="1200" b="1" dirty="0">
                    <a:solidFill>
                      <a:srgbClr val="000000"/>
                    </a:solidFill>
                    <a:latin typeface="Arial" charset="0"/>
                  </a:rPr>
                  <a:t>Competition </a:t>
                </a:r>
              </a:p>
              <a:p>
                <a:pPr algn="ctr" eaLnBrk="1" hangingPunct="1"/>
                <a:r>
                  <a:rPr lang="en-GB" sz="1200" b="1" dirty="0">
                    <a:solidFill>
                      <a:srgbClr val="000000"/>
                    </a:solidFill>
                  </a:rPr>
                  <a:t>/business</a:t>
                </a:r>
                <a:endParaRPr lang="en-GB" sz="12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 rot="17388847">
                <a:off x="2633" y="3371"/>
                <a:ext cx="585" cy="4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eaLnBrk="1" hangingPunct="1"/>
                <a:r>
                  <a:rPr lang="en-GB" sz="1200" b="1" dirty="0">
                    <a:solidFill>
                      <a:srgbClr val="000000"/>
                    </a:solidFill>
                    <a:latin typeface="Arial" charset="0"/>
                  </a:rPr>
                  <a:t>Economic,</a:t>
                </a:r>
              </a:p>
              <a:p>
                <a:pPr algn="ctr" eaLnBrk="1" hangingPunct="1"/>
                <a:r>
                  <a:rPr lang="en-GB" sz="1200" b="1" dirty="0">
                    <a:solidFill>
                      <a:srgbClr val="000000"/>
                    </a:solidFill>
                    <a:latin typeface="Arial" charset="0"/>
                  </a:rPr>
                  <a:t>political,</a:t>
                </a:r>
              </a:p>
              <a:p>
                <a:pPr algn="ctr" eaLnBrk="1" hangingPunct="1"/>
                <a:r>
                  <a:rPr lang="en-GB" sz="1200" b="1" dirty="0">
                    <a:solidFill>
                      <a:srgbClr val="000000"/>
                    </a:solidFill>
                  </a:rPr>
                  <a:t>fiscal</a:t>
                </a:r>
                <a:endParaRPr lang="en-GB" sz="12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 rot="19835183">
                <a:off x="1986" y="2974"/>
                <a:ext cx="634" cy="1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CCCC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ctr" eaLnBrk="1" hangingPunct="1"/>
                <a:r>
                  <a:rPr lang="en-GB" sz="1200" b="1" dirty="0">
                    <a:solidFill>
                      <a:srgbClr val="000000"/>
                    </a:solidFill>
                  </a:rPr>
                  <a:t>Financial</a:t>
                </a:r>
                <a:endParaRPr lang="en-GB" sz="1200" dirty="0">
                  <a:latin typeface="Times New Roman" pitchFamily="18" charset="0"/>
                </a:endParaRPr>
              </a:p>
            </p:txBody>
          </p:sp>
          <p:sp>
            <p:nvSpPr>
              <p:cNvPr id="15" name="Text Box 13"/>
              <p:cNvSpPr txBox="1">
                <a:spLocks noChangeArrowheads="1"/>
              </p:cNvSpPr>
              <p:nvPr/>
            </p:nvSpPr>
            <p:spPr bwMode="auto">
              <a:xfrm rot="547889">
                <a:off x="1758" y="2161"/>
                <a:ext cx="859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200" b="1" dirty="0">
                    <a:latin typeface="Arial" charset="0"/>
                  </a:rPr>
                  <a:t>Asset</a:t>
                </a:r>
              </a:p>
            </p:txBody>
          </p:sp>
          <p:sp>
            <p:nvSpPr>
              <p:cNvPr id="16" name="Text Box 14"/>
              <p:cNvSpPr txBox="1">
                <a:spLocks noChangeArrowheads="1"/>
              </p:cNvSpPr>
              <p:nvPr/>
            </p:nvSpPr>
            <p:spPr bwMode="auto">
              <a:xfrm rot="2877274">
                <a:off x="2159" y="1450"/>
                <a:ext cx="906" cy="1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GB" sz="1100" b="1" dirty="0" smtClean="0">
                    <a:solidFill>
                      <a:srgbClr val="001E4C"/>
                    </a:solidFill>
                  </a:rPr>
                  <a:t>Reputational</a:t>
                </a:r>
                <a:endParaRPr lang="en-GB" sz="1100" b="1" dirty="0">
                  <a:solidFill>
                    <a:srgbClr val="001E4C"/>
                  </a:solidFill>
                </a:endParaRPr>
              </a:p>
            </p:txBody>
          </p:sp>
        </p:grpSp>
      </p:grpSp>
      <p:sp>
        <p:nvSpPr>
          <p:cNvPr id="17" name="Rectangle 16"/>
          <p:cNvSpPr/>
          <p:nvPr/>
        </p:nvSpPr>
        <p:spPr>
          <a:xfrm>
            <a:off x="4479635" y="3244334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GB" b="1" dirty="0">
              <a:solidFill>
                <a:srgbClr val="001E4C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66931" y="3272351"/>
            <a:ext cx="11946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200" b="1" dirty="0">
                <a:solidFill>
                  <a:srgbClr val="FFFF00"/>
                </a:solidFill>
                <a:latin typeface="Century725 BT" charset="0"/>
              </a:rPr>
              <a:t>Establishing and evaluating knowledge</a:t>
            </a:r>
          </a:p>
        </p:txBody>
      </p:sp>
    </p:spTree>
    <p:extLst>
      <p:ext uri="{BB962C8B-B14F-4D97-AF65-F5344CB8AC3E}">
        <p14:creationId xmlns:p14="http://schemas.microsoft.com/office/powerpoint/2010/main" val="227587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Failure to manage knowledge is itself a risk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What knowledge (if any) do you have about each aspect of your business?</a:t>
            </a:r>
          </a:p>
          <a:p>
            <a:endParaRPr lang="en-GB" dirty="0" smtClean="0"/>
          </a:p>
          <a:p>
            <a:r>
              <a:rPr lang="en-GB" dirty="0" smtClean="0"/>
              <a:t>Where is that knowledge?</a:t>
            </a:r>
          </a:p>
          <a:p>
            <a:endParaRPr lang="en-GB" dirty="0" smtClean="0"/>
          </a:p>
          <a:p>
            <a:r>
              <a:rPr lang="en-GB" dirty="0" smtClean="0"/>
              <a:t>Has it been captured or is it in someone’s head?</a:t>
            </a:r>
          </a:p>
          <a:p>
            <a:endParaRPr lang="en-GB" dirty="0" smtClean="0"/>
          </a:p>
          <a:p>
            <a:r>
              <a:rPr lang="en-GB" dirty="0" smtClean="0"/>
              <a:t>If recorded, is it under your control and can it be freely accessed?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If in someone’s head, how can you ensure that person </a:t>
            </a:r>
            <a:r>
              <a:rPr lang="en-GB" dirty="0"/>
              <a:t>remains with </a:t>
            </a:r>
            <a:r>
              <a:rPr lang="en-GB" dirty="0" smtClean="0"/>
              <a:t>you and shares that knowledge?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467AE9-DAED-4E8C-9B8D-55C961E98838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4397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6250" y="274638"/>
            <a:ext cx="7697788" cy="838200"/>
          </a:xfrm>
        </p:spPr>
        <p:txBody>
          <a:bodyPr anchor="b">
            <a:normAutofit fontScale="90000"/>
          </a:bodyPr>
          <a:lstStyle/>
          <a:p>
            <a:pPr eaLnBrk="1" hangingPunct="1"/>
            <a:r>
              <a:rPr lang="en-GB" sz="1800" b="1" dirty="0" smtClean="0">
                <a:latin typeface="Verdana" pitchFamily="34" charset="0"/>
              </a:rPr>
              <a:t/>
            </a:r>
            <a:br>
              <a:rPr lang="en-GB" sz="1800" b="1" dirty="0" smtClean="0">
                <a:latin typeface="Verdana" pitchFamily="34" charset="0"/>
              </a:rPr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2000" b="1" dirty="0" smtClean="0"/>
              <a:t>Failure to manage your knowledge will involve serious risk</a:t>
            </a:r>
            <a:r>
              <a:rPr lang="en-GB" sz="2000" dirty="0" smtClean="0">
                <a:latin typeface="Verdana" pitchFamily="34" charset="0"/>
              </a:rPr>
              <a:t/>
            </a:r>
            <a:br>
              <a:rPr lang="en-GB" sz="2000" dirty="0" smtClean="0">
                <a:latin typeface="Verdana" pitchFamily="34" charset="0"/>
              </a:rPr>
            </a:br>
            <a:endParaRPr lang="en-GB" sz="2000" dirty="0" smtClean="0">
              <a:latin typeface="Verdana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42988" y="1412875"/>
            <a:ext cx="7504112" cy="4679950"/>
            <a:chOff x="1299" y="973"/>
            <a:chExt cx="4092" cy="2723"/>
          </a:xfrm>
        </p:grpSpPr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1343" y="1919"/>
              <a:ext cx="1379" cy="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2000">
                  <a:latin typeface="Verdana" pitchFamily="34" charset="0"/>
                </a:rPr>
                <a:t>Compliance / Risk Management</a:t>
              </a:r>
            </a:p>
          </p:txBody>
        </p:sp>
        <p:sp>
          <p:nvSpPr>
            <p:cNvPr id="70661" name="Text Box 5"/>
            <p:cNvSpPr txBox="1">
              <a:spLocks noChangeArrowheads="1"/>
            </p:cNvSpPr>
            <p:nvPr/>
          </p:nvSpPr>
          <p:spPr bwMode="auto">
            <a:xfrm>
              <a:off x="3953" y="1893"/>
              <a:ext cx="1379" cy="5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2000">
                  <a:latin typeface="Verdana" pitchFamily="34" charset="0"/>
                </a:rPr>
                <a:t>Knowledge</a:t>
              </a:r>
            </a:p>
            <a:p>
              <a:pPr>
                <a:spcBef>
                  <a:spcPct val="50000"/>
                </a:spcBef>
              </a:pPr>
              <a:r>
                <a:rPr lang="en-GB" sz="2000">
                  <a:latin typeface="Verdana" pitchFamily="34" charset="0"/>
                </a:rPr>
                <a:t>Management</a:t>
              </a:r>
            </a:p>
          </p:txBody>
        </p:sp>
        <p:sp>
          <p:nvSpPr>
            <p:cNvPr id="70662" name="AutoShape 6"/>
            <p:cNvSpPr>
              <a:spLocks noChangeArrowheads="1"/>
            </p:cNvSpPr>
            <p:nvPr/>
          </p:nvSpPr>
          <p:spPr bwMode="auto">
            <a:xfrm>
              <a:off x="1529" y="973"/>
              <a:ext cx="3862" cy="896"/>
            </a:xfrm>
            <a:prstGeom prst="curvedDownArrow">
              <a:avLst>
                <a:gd name="adj1" fmla="val 86205"/>
                <a:gd name="adj2" fmla="val 172411"/>
                <a:gd name="adj3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 sz="2000">
                <a:latin typeface="Tahoma" pitchFamily="34" charset="0"/>
              </a:endParaRPr>
            </a:p>
          </p:txBody>
        </p:sp>
        <p:sp>
          <p:nvSpPr>
            <p:cNvPr id="70663" name="AutoShape 7"/>
            <p:cNvSpPr>
              <a:spLocks noChangeArrowheads="1"/>
            </p:cNvSpPr>
            <p:nvPr/>
          </p:nvSpPr>
          <p:spPr bwMode="auto">
            <a:xfrm flipH="1" flipV="1">
              <a:off x="1299" y="2628"/>
              <a:ext cx="3729" cy="1068"/>
            </a:xfrm>
            <a:prstGeom prst="curvedDownArrow">
              <a:avLst>
                <a:gd name="adj1" fmla="val 69831"/>
                <a:gd name="adj2" fmla="val 139663"/>
                <a:gd name="adj3" fmla="val 33333"/>
              </a:avLst>
            </a:prstGeom>
            <a:solidFill>
              <a:srgbClr val="6300B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GB" sz="2000"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191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ference Powerpoint - Template for Speakers - Office 20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Conference Powerpoint - Template for Speakers - Office 2003</Template>
  <TotalTime>457</TotalTime>
  <Words>1835</Words>
  <Application>Microsoft Office PowerPoint</Application>
  <PresentationFormat>On-screen Show (4:3)</PresentationFormat>
  <Paragraphs>387</Paragraphs>
  <Slides>35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Conference Powerpoint - Template for Speakers - Office 2003</vt:lpstr>
      <vt:lpstr>1_Custom Design</vt:lpstr>
      <vt:lpstr>Document</vt:lpstr>
      <vt:lpstr>PowerPoint Presentation</vt:lpstr>
      <vt:lpstr>What is risk?</vt:lpstr>
      <vt:lpstr>Why manage risk?</vt:lpstr>
      <vt:lpstr>And the scope and volume of compliance now requires a different approach</vt:lpstr>
      <vt:lpstr>PowerPoint Presentation</vt:lpstr>
      <vt:lpstr> However there is one thing which is fundamental to the ability to manage risks ….. </vt:lpstr>
      <vt:lpstr>Law firm risks</vt:lpstr>
      <vt:lpstr>Failure to manage knowledge is itself a risk </vt:lpstr>
      <vt:lpstr>  Failure to manage your knowledge will involve serious risk </vt:lpstr>
      <vt:lpstr>PowerPoint Presentation</vt:lpstr>
      <vt:lpstr>Some processes to identify compliance risks</vt:lpstr>
      <vt:lpstr>Some examples of compliance risks identifiable in these ways ….</vt:lpstr>
      <vt:lpstr>SRA Code of Conduct outcomes </vt:lpstr>
      <vt:lpstr>Client inception</vt:lpstr>
      <vt:lpstr>Matter inception</vt:lpstr>
      <vt:lpstr>Doing the work  Do you have procedures and controls for ….</vt:lpstr>
      <vt:lpstr>Financial controls  What do you measure and report on? Quality of your financial management? </vt:lpstr>
      <vt:lpstr>SRA Accounts Rules 2011   </vt:lpstr>
      <vt:lpstr>Management of your firm?</vt:lpstr>
      <vt:lpstr>People </vt:lpstr>
      <vt:lpstr>PowerPoint Presentation</vt:lpstr>
      <vt:lpstr>Analysis and assessment of risks</vt:lpstr>
      <vt:lpstr>Analysis of your risks against achievement of those financial stability criteria?</vt:lpstr>
      <vt:lpstr>Risk mapping</vt:lpstr>
      <vt:lpstr>PowerPoint Presentation</vt:lpstr>
      <vt:lpstr>Developing effective control measures for compliance risk mitigation</vt:lpstr>
      <vt:lpstr>PowerPoint Presentation</vt:lpstr>
      <vt:lpstr>PowerPoint Presentation</vt:lpstr>
      <vt:lpstr>Compliance risk monitoring involves…</vt:lpstr>
      <vt:lpstr>PowerPoint Presentation</vt:lpstr>
      <vt:lpstr>On – going monitoring and reviewing compliance risks</vt:lpstr>
      <vt:lpstr>Effective use of IT systems for compliance risk management? </vt:lpstr>
      <vt:lpstr>Risk limitation involves</vt:lpstr>
      <vt:lpstr>Advantages of a formal compliance risk  management process? </vt:lpstr>
      <vt:lpstr>Your challenge ....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Peter</cp:lastModifiedBy>
  <cp:revision>79</cp:revision>
  <dcterms:created xsi:type="dcterms:W3CDTF">2013-05-14T10:31:46Z</dcterms:created>
  <dcterms:modified xsi:type="dcterms:W3CDTF">2013-06-04T10:38:22Z</dcterms:modified>
</cp:coreProperties>
</file>